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DDAB7C1-D039-49B5-AC6F-E5B9CC5EB93A}">
  <a:tblStyle styleId="{FDDAB7C1-D039-49B5-AC6F-E5B9CC5EB93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54DD3E45-83FA-45E7-B054-696787CA950F}" styleName="Table_1">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0F0F0"/>
          </a:solidFill>
        </a:fill>
      </a:tcStyle>
    </a:wholeTbl>
    <a:band1H>
      <a:tcTxStyle/>
      <a:tcStyle>
        <a:fill>
          <a:solidFill>
            <a:srgbClr val="E0E0E0"/>
          </a:solidFill>
        </a:fill>
      </a:tcStyle>
    </a:band1H>
    <a:band2H>
      <a:tcTxStyle/>
    </a:band2H>
    <a:band1V>
      <a:tcTxStyle/>
      <a:tcStyle>
        <a:fill>
          <a:solidFill>
            <a:srgbClr val="E0E0E0"/>
          </a:solidFill>
        </a:fill>
      </a:tcStyle>
    </a:band1V>
    <a:band2V>
      <a:tcTxStyle/>
    </a:band2V>
    <a:lastCol>
      <a:tcTxStyle b="on" i="off">
        <a:font>
          <a:latin typeface="Calibri"/>
          <a:ea typeface="Calibri"/>
          <a:cs typeface="Calibri"/>
        </a:font>
        <a:schemeClr val="lt1"/>
      </a:tcTxStyle>
      <a:tcStyle>
        <a:fill>
          <a:solidFill>
            <a:schemeClr val="accent3"/>
          </a:solidFill>
        </a:fill>
      </a:tcStyle>
    </a:lastCol>
    <a:firstCol>
      <a:tcTxStyle b="on" i="off">
        <a:font>
          <a:latin typeface="Calibri"/>
          <a:ea typeface="Calibri"/>
          <a:cs typeface="Calibri"/>
        </a:font>
        <a:schemeClr val="lt1"/>
      </a:tcTxStyle>
      <a:tcStyle>
        <a:fill>
          <a:solidFill>
            <a:schemeClr val="accent3"/>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3"/>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3"/>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slide" Target="slides/slide25.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1.png>
</file>

<file path=ppt/media/image12.jpg>
</file>

<file path=ppt/media/image2.gif>
</file>

<file path=ppt/media/image3.png>
</file>

<file path=ppt/media/image4.png>
</file>

<file path=ppt/media/image5.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2c6c718326b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g2c6c718326b_0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c71849362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g2c71849362e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c71849362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g2c71849362e_0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c71849362e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g2c71849362e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c71849362e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g2c71849362e_0_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5183188" y="987425"/>
            <a:ext cx="6172200" cy="4873625"/>
          </a:xfrm>
          <a:prstGeom prst="rect">
            <a:avLst/>
          </a:prstGeom>
          <a:noFill/>
          <a:ln>
            <a:noFill/>
          </a:ln>
        </p:spPr>
      </p:sp>
      <p:sp>
        <p:nvSpPr>
          <p:cNvPr id="64" name="Google Shape;64;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6D6D6"/>
            </a:gs>
            <a:gs pos="100000">
              <a:schemeClr val="lt1"/>
            </a:gs>
          </a:gsLst>
          <a:lin ang="5400000"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 Id="rId4" Type="http://schemas.openxmlformats.org/officeDocument/2006/relationships/image" Target="../media/image2.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5.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5.jp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2.gif"/><Relationship Id="rId4" Type="http://schemas.openxmlformats.org/officeDocument/2006/relationships/image" Target="../media/image5.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5.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5.jpg"/><Relationship Id="rId4" Type="http://schemas.openxmlformats.org/officeDocument/2006/relationships/image" Target="../media/image2.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5.jpg"/><Relationship Id="rId4" Type="http://schemas.openxmlformats.org/officeDocument/2006/relationships/hyperlink" Target="https://www.figma.com/" TargetMode="External"/><Relationship Id="rId10" Type="http://schemas.openxmlformats.org/officeDocument/2006/relationships/hyperlink" Target="https://willingway.com/what-is-anger/" TargetMode="External"/><Relationship Id="rId9" Type="http://schemas.openxmlformats.org/officeDocument/2006/relationships/hyperlink" Target="https://rachelziv.com.au/word-happy/" TargetMode="External"/><Relationship Id="rId5" Type="http://schemas.openxmlformats.org/officeDocument/2006/relationships/hyperlink" Target="https://www.yourdentistryguide.com/smile-anatomy/" TargetMode="External"/><Relationship Id="rId6" Type="http://schemas.openxmlformats.org/officeDocument/2006/relationships/hyperlink" Target="https://www.euractiv.com/section/health-consumers/news/workplace-prejudice-keeps-blind-people-out-of-employment/" TargetMode="External"/><Relationship Id="rId7" Type="http://schemas.openxmlformats.org/officeDocument/2006/relationships/hyperlink" Target="https://www.perkins.org/what-blindness-really-looks-like/" TargetMode="External"/><Relationship Id="rId8" Type="http://schemas.openxmlformats.org/officeDocument/2006/relationships/hyperlink" Target="https://www.amazon.com/HD-Wallpaper-Creators-Sad-Wallpapers/dp/B0768BZ71P"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3"/>
          <p:cNvSpPr/>
          <p:nvPr/>
        </p:nvSpPr>
        <p:spPr>
          <a:xfrm>
            <a:off x="0" y="0"/>
            <a:ext cx="12192000" cy="6858000"/>
          </a:xfrm>
          <a:prstGeom prst="rect">
            <a:avLst/>
          </a:prstGeom>
          <a:gradFill>
            <a:gsLst>
              <a:gs pos="0">
                <a:srgbClr val="D6D6D6"/>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A web of dots connected" id="85" name="Google Shape;85;p13"/>
          <p:cNvPicPr preferRelativeResize="0"/>
          <p:nvPr/>
        </p:nvPicPr>
        <p:blipFill rotWithShape="1">
          <a:blip r:embed="rId3">
            <a:alphaModFix/>
          </a:blip>
          <a:srcRect b="0" l="26477" r="22101" t="9091"/>
          <a:stretch/>
        </p:blipFill>
        <p:spPr>
          <a:xfrm>
            <a:off x="0" y="10"/>
            <a:ext cx="12192000" cy="6857990"/>
          </a:xfrm>
          <a:prstGeom prst="rect">
            <a:avLst/>
          </a:prstGeom>
          <a:noFill/>
          <a:ln>
            <a:noFill/>
          </a:ln>
        </p:spPr>
      </p:pic>
      <p:sp>
        <p:nvSpPr>
          <p:cNvPr id="86" name="Google Shape;86;p13"/>
          <p:cNvSpPr/>
          <p:nvPr/>
        </p:nvSpPr>
        <p:spPr>
          <a:xfrm>
            <a:off x="0" y="0"/>
            <a:ext cx="9756601" cy="6858000"/>
          </a:xfrm>
          <a:prstGeom prst="rect">
            <a:avLst/>
          </a:prstGeom>
          <a:gradFill>
            <a:gsLst>
              <a:gs pos="0">
                <a:srgbClr val="FFFFFF">
                  <a:alpha val="0"/>
                </a:srgbClr>
              </a:gs>
              <a:gs pos="19000">
                <a:srgbClr val="FFFFFF">
                  <a:alpha val="37647"/>
                </a:srgbClr>
              </a:gs>
              <a:gs pos="35000">
                <a:srgbClr val="FFFFFF">
                  <a:alpha val="78823"/>
                </a:srgbClr>
              </a:gs>
              <a:gs pos="58000">
                <a:schemeClr val="lt1"/>
              </a:gs>
              <a:gs pos="100000">
                <a:schemeClr val="lt1"/>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7" name="Google Shape;87;p13"/>
          <p:cNvSpPr/>
          <p:nvPr/>
        </p:nvSpPr>
        <p:spPr>
          <a:xfrm rot="5400000">
            <a:off x="759921" y="346791"/>
            <a:ext cx="146304" cy="704088"/>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88" name="Google Shape;88;p13"/>
          <p:cNvSpPr/>
          <p:nvPr/>
        </p:nvSpPr>
        <p:spPr>
          <a:xfrm>
            <a:off x="481029" y="4546920"/>
            <a:ext cx="3977640" cy="18288"/>
          </a:xfrm>
          <a:prstGeom prst="rect">
            <a:avLst/>
          </a:prstGeom>
          <a:solidFill>
            <a:srgbClr val="D5D5D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id="89" name="Google Shape;89;p13"/>
          <p:cNvPicPr preferRelativeResize="0"/>
          <p:nvPr/>
        </p:nvPicPr>
        <p:blipFill rotWithShape="1">
          <a:blip r:embed="rId4">
            <a:alphaModFix/>
          </a:blip>
          <a:srcRect b="0" l="0" r="0" t="0"/>
          <a:stretch/>
        </p:blipFill>
        <p:spPr>
          <a:xfrm>
            <a:off x="481029" y="805510"/>
            <a:ext cx="3127065" cy="2774014"/>
          </a:xfrm>
          <a:prstGeom prst="rect">
            <a:avLst/>
          </a:prstGeom>
          <a:noFill/>
          <a:ln>
            <a:noFill/>
          </a:ln>
        </p:spPr>
      </p:pic>
      <p:sp>
        <p:nvSpPr>
          <p:cNvPr id="90" name="Google Shape;90;p13"/>
          <p:cNvSpPr txBox="1"/>
          <p:nvPr>
            <p:ph type="ctrTitle"/>
          </p:nvPr>
        </p:nvSpPr>
        <p:spPr>
          <a:xfrm>
            <a:off x="481030" y="3040245"/>
            <a:ext cx="3977640" cy="87782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rgbClr val="7F6000"/>
              </a:buClr>
              <a:buSzPts val="6000"/>
              <a:buFont typeface="Calibri"/>
              <a:buNone/>
            </a:pPr>
            <a:r>
              <a:rPr lang="en-US">
                <a:solidFill>
                  <a:srgbClr val="7F6000"/>
                </a:solidFill>
                <a:latin typeface="Calibri"/>
                <a:ea typeface="Calibri"/>
                <a:cs typeface="Calibri"/>
                <a:sym typeface="Calibri"/>
              </a:rPr>
              <a:t>Blind Vision</a:t>
            </a:r>
            <a:endParaRPr/>
          </a:p>
        </p:txBody>
      </p:sp>
      <p:sp>
        <p:nvSpPr>
          <p:cNvPr id="91" name="Google Shape;91;p13"/>
          <p:cNvSpPr txBox="1"/>
          <p:nvPr/>
        </p:nvSpPr>
        <p:spPr>
          <a:xfrm>
            <a:off x="481029" y="3964237"/>
            <a:ext cx="397764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3200" u="none" cap="none" strike="noStrike">
                <a:solidFill>
                  <a:srgbClr val="3F3F3F"/>
                </a:solidFill>
                <a:latin typeface="Calibri"/>
                <a:ea typeface="Calibri"/>
                <a:cs typeface="Calibri"/>
                <a:sym typeface="Calibri"/>
              </a:rPr>
              <a:t>Team: Helldiver</a:t>
            </a:r>
            <a:endParaRPr/>
          </a:p>
        </p:txBody>
      </p:sp>
      <p:sp>
        <p:nvSpPr>
          <p:cNvPr id="92" name="Google Shape;92;p13"/>
          <p:cNvSpPr txBox="1"/>
          <p:nvPr/>
        </p:nvSpPr>
        <p:spPr>
          <a:xfrm>
            <a:off x="481029" y="4556064"/>
            <a:ext cx="4516939" cy="1697068"/>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en-US" sz="2400">
                <a:solidFill>
                  <a:srgbClr val="757070"/>
                </a:solidFill>
                <a:latin typeface="Calibri"/>
                <a:ea typeface="Calibri"/>
                <a:cs typeface="Calibri"/>
                <a:sym typeface="Calibri"/>
              </a:rPr>
              <a:t>Aditya Sajeev		Celio F. Kelly</a:t>
            </a:r>
            <a:endParaRPr/>
          </a:p>
          <a:p>
            <a:pPr indent="0" lvl="0" marL="0" marR="0" rtl="0" algn="l">
              <a:lnSpc>
                <a:spcPct val="150000"/>
              </a:lnSpc>
              <a:spcBef>
                <a:spcPts val="0"/>
              </a:spcBef>
              <a:spcAft>
                <a:spcPts val="0"/>
              </a:spcAft>
              <a:buNone/>
            </a:pPr>
            <a:r>
              <a:rPr lang="en-US" sz="2400">
                <a:solidFill>
                  <a:srgbClr val="757070"/>
                </a:solidFill>
                <a:latin typeface="Calibri"/>
                <a:ea typeface="Calibri"/>
                <a:cs typeface="Calibri"/>
                <a:sym typeface="Calibri"/>
              </a:rPr>
              <a:t>Ismael Retana		Joshua Brown</a:t>
            </a:r>
            <a:endParaRPr/>
          </a:p>
          <a:p>
            <a:pPr indent="0" lvl="0" marL="0" marR="0" rtl="0" algn="l">
              <a:lnSpc>
                <a:spcPct val="150000"/>
              </a:lnSpc>
              <a:spcBef>
                <a:spcPts val="0"/>
              </a:spcBef>
              <a:spcAft>
                <a:spcPts val="0"/>
              </a:spcAft>
              <a:buNone/>
            </a:pPr>
            <a:r>
              <a:rPr lang="en-US" sz="2400">
                <a:solidFill>
                  <a:srgbClr val="757070"/>
                </a:solidFill>
                <a:latin typeface="Calibri"/>
                <a:ea typeface="Calibri"/>
                <a:cs typeface="Calibri"/>
                <a:sym typeface="Calibri"/>
              </a:rPr>
              <a:t>Rishi Meka			Tommy Wright</a:t>
            </a:r>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0"/>
                                        </p:tgtEl>
                                        <p:attrNameLst>
                                          <p:attrName>style.visibility</p:attrName>
                                        </p:attrNameLst>
                                      </p:cBhvr>
                                      <p:to>
                                        <p:strVal val="visible"/>
                                      </p:to>
                                    </p:set>
                                    <p:animEffect filter="fade" transition="in">
                                      <p:cBhvr>
                                        <p:cTn dur="1000"/>
                                        <p:tgtEl>
                                          <p:spTgt spid="90"/>
                                        </p:tgtEl>
                                      </p:cBhvr>
                                    </p:animEffect>
                                  </p:childTnLst>
                                </p:cTn>
                              </p:par>
                              <p:par>
                                <p:cTn fill="hold" nodeType="withEffect" presetClass="entr" presetID="10" presetSubtype="0">
                                  <p:stCondLst>
                                    <p:cond delay="1500"/>
                                  </p:stCondLst>
                                  <p:childTnLst>
                                    <p:set>
                                      <p:cBhvr>
                                        <p:cTn dur="1" fill="hold">
                                          <p:stCondLst>
                                            <p:cond delay="0"/>
                                          </p:stCondLst>
                                        </p:cTn>
                                        <p:tgtEl>
                                          <p:spTgt spid="89"/>
                                        </p:tgtEl>
                                        <p:attrNameLst>
                                          <p:attrName>style.visibility</p:attrName>
                                        </p:attrNameLst>
                                      </p:cBhvr>
                                      <p:to>
                                        <p:strVal val="visible"/>
                                      </p:to>
                                    </p:set>
                                    <p:animEffect filter="fade" transition="in">
                                      <p:cBhvr>
                                        <p:cTn dur="500"/>
                                        <p:tgtEl>
                                          <p:spTgt spid="8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91"/>
                                        </p:tgtEl>
                                        <p:attrNameLst>
                                          <p:attrName>style.visibility</p:attrName>
                                        </p:attrNameLst>
                                      </p:cBhvr>
                                      <p:to>
                                        <p:strVal val="visible"/>
                                      </p:to>
                                    </p:set>
                                    <p:animEffect filter="fade" transition="in">
                                      <p:cBhvr>
                                        <p:cTn dur="1000"/>
                                        <p:tgtEl>
                                          <p:spTgt spid="91"/>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92"/>
                                        </p:tgtEl>
                                        <p:attrNameLst>
                                          <p:attrName>style.visibility</p:attrName>
                                        </p:attrNameLst>
                                      </p:cBhvr>
                                      <p:to>
                                        <p:strVal val="visible"/>
                                      </p:to>
                                    </p:set>
                                    <p:animEffect filter="fade" transition="in">
                                      <p:cBhvr>
                                        <p:cTn dur="1000"/>
                                        <p:tgtEl>
                                          <p:spTgt spid="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2"/>
          <p:cNvSpPr txBox="1"/>
          <p:nvPr>
            <p:ph type="title"/>
          </p:nvPr>
        </p:nvSpPr>
        <p:spPr>
          <a:xfrm>
            <a:off x="838200" y="4107051"/>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7F6000"/>
              </a:buClr>
              <a:buSzPts val="4400"/>
              <a:buFont typeface="Calibri"/>
              <a:buNone/>
            </a:pPr>
            <a:r>
              <a:rPr lang="en-US">
                <a:solidFill>
                  <a:srgbClr val="7F6000"/>
                </a:solidFill>
                <a:latin typeface="Calibri"/>
                <a:ea typeface="Calibri"/>
                <a:cs typeface="Calibri"/>
                <a:sym typeface="Calibri"/>
              </a:rPr>
              <a:t>Requirement Engineering Process</a:t>
            </a:r>
            <a:endParaRPr/>
          </a:p>
        </p:txBody>
      </p:sp>
      <p:pic>
        <p:nvPicPr>
          <p:cNvPr descr="A web of dots connected" id="155" name="Google Shape;155;p22"/>
          <p:cNvPicPr preferRelativeResize="0"/>
          <p:nvPr/>
        </p:nvPicPr>
        <p:blipFill rotWithShape="1">
          <a:blip r:embed="rId3">
            <a:alphaModFix/>
          </a:blip>
          <a:srcRect b="6951" l="0" r="0" t="16042"/>
          <a:stretch/>
        </p:blipFill>
        <p:spPr>
          <a:xfrm>
            <a:off x="0" y="-94398"/>
            <a:ext cx="12192001" cy="42014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3"/>
          <p:cNvSpPr/>
          <p:nvPr/>
        </p:nvSpPr>
        <p:spPr>
          <a:xfrm>
            <a:off x="0" y="0"/>
            <a:ext cx="12192000" cy="6858000"/>
          </a:xfrm>
          <a:prstGeom prst="rect">
            <a:avLst/>
          </a:prstGeom>
          <a:gradFill>
            <a:gsLst>
              <a:gs pos="0">
                <a:srgbClr val="D6D6D6"/>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web of dots connected" id="161" name="Google Shape;161;p23"/>
          <p:cNvPicPr preferRelativeResize="0"/>
          <p:nvPr/>
        </p:nvPicPr>
        <p:blipFill rotWithShape="1">
          <a:blip r:embed="rId3">
            <a:alphaModFix/>
          </a:blip>
          <a:srcRect b="0" l="26477" r="22101" t="9091"/>
          <a:stretch/>
        </p:blipFill>
        <p:spPr>
          <a:xfrm>
            <a:off x="3892378" y="10"/>
            <a:ext cx="8299622" cy="6857990"/>
          </a:xfrm>
          <a:prstGeom prst="rect">
            <a:avLst/>
          </a:prstGeom>
          <a:noFill/>
          <a:ln>
            <a:noFill/>
          </a:ln>
        </p:spPr>
      </p:pic>
      <p:sp>
        <p:nvSpPr>
          <p:cNvPr id="162" name="Google Shape;162;p23"/>
          <p:cNvSpPr/>
          <p:nvPr/>
        </p:nvSpPr>
        <p:spPr>
          <a:xfrm>
            <a:off x="0" y="0"/>
            <a:ext cx="9756601" cy="6858000"/>
          </a:xfrm>
          <a:prstGeom prst="rect">
            <a:avLst/>
          </a:prstGeom>
          <a:gradFill>
            <a:gsLst>
              <a:gs pos="0">
                <a:srgbClr val="FFFFFF">
                  <a:alpha val="0"/>
                </a:srgbClr>
              </a:gs>
              <a:gs pos="19000">
                <a:srgbClr val="FFFFFF">
                  <a:alpha val="37647"/>
                </a:srgbClr>
              </a:gs>
              <a:gs pos="35000">
                <a:srgbClr val="FFFFFF">
                  <a:alpha val="78823"/>
                </a:srgbClr>
              </a:gs>
              <a:gs pos="58000">
                <a:schemeClr val="lt1"/>
              </a:gs>
              <a:gs pos="100000">
                <a:schemeClr val="lt1"/>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63" name="Google Shape;163;p23"/>
          <p:cNvSpPr/>
          <p:nvPr/>
        </p:nvSpPr>
        <p:spPr>
          <a:xfrm rot="5400000">
            <a:off x="759921" y="346791"/>
            <a:ext cx="146304" cy="704088"/>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164" name="Google Shape;164;p23"/>
          <p:cNvSpPr/>
          <p:nvPr/>
        </p:nvSpPr>
        <p:spPr>
          <a:xfrm>
            <a:off x="481029" y="4546920"/>
            <a:ext cx="3977640" cy="18288"/>
          </a:xfrm>
          <a:prstGeom prst="rect">
            <a:avLst/>
          </a:prstGeom>
          <a:solidFill>
            <a:srgbClr val="D5D5D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65" name="Google Shape;165;p23"/>
          <p:cNvSpPr txBox="1"/>
          <p:nvPr>
            <p:ph type="ctrTitle"/>
          </p:nvPr>
        </p:nvSpPr>
        <p:spPr>
          <a:xfrm>
            <a:off x="481029" y="771988"/>
            <a:ext cx="5732202" cy="87782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rgbClr val="7F6000"/>
              </a:buClr>
              <a:buSzPts val="4400"/>
              <a:buFont typeface="Calibri"/>
              <a:buNone/>
            </a:pPr>
            <a:r>
              <a:rPr lang="en-US" sz="4400">
                <a:solidFill>
                  <a:srgbClr val="7F6000"/>
                </a:solidFill>
              </a:rPr>
              <a:t>Process-Model</a:t>
            </a:r>
            <a:endParaRPr sz="4400">
              <a:solidFill>
                <a:srgbClr val="A5775C"/>
              </a:solidFill>
              <a:latin typeface="Avenir"/>
              <a:ea typeface="Avenir"/>
              <a:cs typeface="Avenir"/>
              <a:sym typeface="Avenir"/>
            </a:endParaRPr>
          </a:p>
        </p:txBody>
      </p:sp>
      <p:cxnSp>
        <p:nvCxnSpPr>
          <p:cNvPr id="166" name="Google Shape;166;p23"/>
          <p:cNvCxnSpPr/>
          <p:nvPr/>
        </p:nvCxnSpPr>
        <p:spPr>
          <a:xfrm>
            <a:off x="958563" y="4670489"/>
            <a:ext cx="3807740" cy="0"/>
          </a:xfrm>
          <a:prstGeom prst="straightConnector1">
            <a:avLst/>
          </a:prstGeom>
          <a:noFill/>
          <a:ln cap="flat" cmpd="sng" w="9525">
            <a:solidFill>
              <a:schemeClr val="accent1"/>
            </a:solidFill>
            <a:prstDash val="solid"/>
            <a:miter lim="800000"/>
            <a:headEnd len="sm" w="sm" type="none"/>
            <a:tailEnd len="sm" w="sm" type="none"/>
          </a:ln>
        </p:spPr>
      </p:cxnSp>
      <p:sp>
        <p:nvSpPr>
          <p:cNvPr id="167" name="Google Shape;167;p23"/>
          <p:cNvSpPr/>
          <p:nvPr/>
        </p:nvSpPr>
        <p:spPr>
          <a:xfrm>
            <a:off x="2369344" y="3909362"/>
            <a:ext cx="1729701" cy="1566807"/>
          </a:xfrm>
          <a:prstGeom prst="arc">
            <a:avLst>
              <a:gd fmla="val 10759966" name="adj1"/>
              <a:gd fmla="val 8083647" name="adj2"/>
            </a:avLst>
          </a:prstGeom>
          <a:noFill/>
          <a:ln cap="flat" cmpd="sng" w="19050">
            <a:solidFill>
              <a:schemeClr val="dk1"/>
            </a:solidFill>
            <a:prstDash val="solid"/>
            <a:round/>
            <a:headEnd len="sm" w="sm" type="none"/>
            <a:tailEnd len="med" w="med" type="stealth"/>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68" name="Google Shape;168;p23"/>
          <p:cNvSpPr txBox="1"/>
          <p:nvPr/>
        </p:nvSpPr>
        <p:spPr>
          <a:xfrm>
            <a:off x="481029" y="1646241"/>
            <a:ext cx="7154867"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rgbClr val="595959"/>
                </a:solidFill>
                <a:latin typeface="Arial"/>
                <a:ea typeface="Arial"/>
                <a:cs typeface="Arial"/>
                <a:sym typeface="Arial"/>
              </a:rPr>
              <a:t>The spiral process was chosen since the project is small</a:t>
            </a:r>
            <a:r>
              <a:rPr lang="en-US"/>
              <a:t> </a:t>
            </a:r>
            <a:r>
              <a:rPr lang="en-US" sz="2400">
                <a:solidFill>
                  <a:srgbClr val="595959"/>
                </a:solidFill>
                <a:latin typeface="Arial"/>
                <a:ea typeface="Arial"/>
                <a:cs typeface="Arial"/>
                <a:sym typeface="Arial"/>
              </a:rPr>
              <a:t>and only will go over two phases.</a:t>
            </a:r>
            <a:endParaRPr/>
          </a:p>
        </p:txBody>
      </p:sp>
      <p:cxnSp>
        <p:nvCxnSpPr>
          <p:cNvPr id="169" name="Google Shape;169;p23"/>
          <p:cNvCxnSpPr/>
          <p:nvPr/>
        </p:nvCxnSpPr>
        <p:spPr>
          <a:xfrm>
            <a:off x="3219182" y="3100944"/>
            <a:ext cx="0" cy="3259637"/>
          </a:xfrm>
          <a:prstGeom prst="straightConnector1">
            <a:avLst/>
          </a:prstGeom>
          <a:noFill/>
          <a:ln cap="flat" cmpd="sng" w="19050">
            <a:solidFill>
              <a:schemeClr val="dk1"/>
            </a:solidFill>
            <a:prstDash val="solid"/>
            <a:round/>
            <a:headEnd len="med" w="med" type="stealth"/>
            <a:tailEnd len="med" w="med" type="stealth"/>
          </a:ln>
        </p:spPr>
      </p:cxnSp>
      <p:cxnSp>
        <p:nvCxnSpPr>
          <p:cNvPr id="170" name="Google Shape;170;p23"/>
          <p:cNvCxnSpPr/>
          <p:nvPr/>
        </p:nvCxnSpPr>
        <p:spPr>
          <a:xfrm flipH="1">
            <a:off x="1290927" y="4670660"/>
            <a:ext cx="3733670" cy="13877"/>
          </a:xfrm>
          <a:prstGeom prst="straightConnector1">
            <a:avLst/>
          </a:prstGeom>
          <a:noFill/>
          <a:ln cap="flat" cmpd="sng" w="19050">
            <a:solidFill>
              <a:schemeClr val="dk1"/>
            </a:solidFill>
            <a:prstDash val="solid"/>
            <a:round/>
            <a:headEnd len="med" w="med" type="stealth"/>
            <a:tailEnd len="med" w="med" type="stealth"/>
          </a:ln>
        </p:spPr>
      </p:cxnSp>
      <p:sp>
        <p:nvSpPr>
          <p:cNvPr id="171" name="Google Shape;171;p23"/>
          <p:cNvSpPr txBox="1"/>
          <p:nvPr/>
        </p:nvSpPr>
        <p:spPr>
          <a:xfrm>
            <a:off x="775357" y="2650342"/>
            <a:ext cx="973794"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rgbClr val="595959"/>
                </a:solidFill>
                <a:latin typeface="Arial"/>
                <a:ea typeface="Arial"/>
                <a:cs typeface="Arial"/>
                <a:sym typeface="Arial"/>
              </a:rPr>
              <a:t>Blind Vision    </a:t>
            </a:r>
            <a:endParaRPr/>
          </a:p>
          <a:p>
            <a:pPr indent="0" lvl="0" marL="0" marR="0" rtl="0" algn="l">
              <a:spcBef>
                <a:spcPts val="0"/>
              </a:spcBef>
              <a:spcAft>
                <a:spcPts val="0"/>
              </a:spcAft>
              <a:buNone/>
            </a:pPr>
            <a:r>
              <a:rPr lang="en-US" sz="1600">
                <a:solidFill>
                  <a:srgbClr val="595959"/>
                </a:solidFill>
                <a:latin typeface="Arial"/>
                <a:ea typeface="Arial"/>
                <a:cs typeface="Arial"/>
                <a:sym typeface="Arial"/>
              </a:rPr>
              <a:t>   Phase 1</a:t>
            </a:r>
            <a:endParaRPr/>
          </a:p>
        </p:txBody>
      </p:sp>
      <p:sp>
        <p:nvSpPr>
          <p:cNvPr id="172" name="Google Shape;172;p23"/>
          <p:cNvSpPr txBox="1"/>
          <p:nvPr/>
        </p:nvSpPr>
        <p:spPr>
          <a:xfrm>
            <a:off x="5006660" y="4516881"/>
            <a:ext cx="1091127"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rgbClr val="A5775C"/>
                </a:solidFill>
                <a:latin typeface="Arial"/>
                <a:ea typeface="Arial"/>
                <a:cs typeface="Arial"/>
                <a:sym typeface="Arial"/>
              </a:rPr>
              <a:t>Agreed Req.</a:t>
            </a:r>
            <a:endParaRPr/>
          </a:p>
        </p:txBody>
      </p:sp>
      <p:sp>
        <p:nvSpPr>
          <p:cNvPr id="173" name="Google Shape;173;p23"/>
          <p:cNvSpPr txBox="1"/>
          <p:nvPr/>
        </p:nvSpPr>
        <p:spPr>
          <a:xfrm>
            <a:off x="2729980" y="2839171"/>
            <a:ext cx="1091127"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rgbClr val="A5775C"/>
                </a:solidFill>
                <a:latin typeface="Arial"/>
                <a:ea typeface="Arial"/>
                <a:cs typeface="Arial"/>
                <a:sym typeface="Arial"/>
              </a:rPr>
              <a:t>Agreed Req.</a:t>
            </a:r>
            <a:endParaRPr/>
          </a:p>
        </p:txBody>
      </p:sp>
      <p:sp>
        <p:nvSpPr>
          <p:cNvPr id="174" name="Google Shape;174;p23"/>
          <p:cNvSpPr txBox="1"/>
          <p:nvPr/>
        </p:nvSpPr>
        <p:spPr>
          <a:xfrm>
            <a:off x="2461485" y="6360581"/>
            <a:ext cx="1545418"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rgbClr val="A5775C"/>
                </a:solidFill>
                <a:latin typeface="Arial"/>
                <a:ea typeface="Arial"/>
                <a:cs typeface="Arial"/>
                <a:sym typeface="Arial"/>
              </a:rPr>
              <a:t>Draft Req. Document</a:t>
            </a:r>
            <a:endParaRPr/>
          </a:p>
        </p:txBody>
      </p:sp>
      <p:sp>
        <p:nvSpPr>
          <p:cNvPr id="175" name="Google Shape;175;p23"/>
          <p:cNvSpPr txBox="1"/>
          <p:nvPr/>
        </p:nvSpPr>
        <p:spPr>
          <a:xfrm>
            <a:off x="461416" y="4147099"/>
            <a:ext cx="1128428" cy="73866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rgbClr val="A5775C"/>
                </a:solidFill>
                <a:latin typeface="Arial"/>
                <a:ea typeface="Arial"/>
                <a:cs typeface="Arial"/>
                <a:sym typeface="Arial"/>
              </a:rPr>
              <a:t>Req. Document and Validation Report</a:t>
            </a:r>
            <a:endParaRPr/>
          </a:p>
        </p:txBody>
      </p:sp>
      <p:sp>
        <p:nvSpPr>
          <p:cNvPr id="176" name="Google Shape;176;p23"/>
          <p:cNvSpPr txBox="1"/>
          <p:nvPr/>
        </p:nvSpPr>
        <p:spPr>
          <a:xfrm>
            <a:off x="2328479" y="4399308"/>
            <a:ext cx="531120"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rgbClr val="595959"/>
                </a:solidFill>
                <a:latin typeface="Arial"/>
                <a:ea typeface="Arial"/>
                <a:cs typeface="Arial"/>
                <a:sym typeface="Arial"/>
              </a:rPr>
              <a:t>Start</a:t>
            </a:r>
            <a:endParaRPr/>
          </a:p>
        </p:txBody>
      </p:sp>
      <p:sp>
        <p:nvSpPr>
          <p:cNvPr id="177" name="Google Shape;177;p23"/>
          <p:cNvSpPr/>
          <p:nvPr/>
        </p:nvSpPr>
        <p:spPr>
          <a:xfrm>
            <a:off x="3631356" y="3374192"/>
            <a:ext cx="1326331" cy="474562"/>
          </a:xfrm>
          <a:prstGeom prst="roundRect">
            <a:avLst>
              <a:gd fmla="val 16667" name="adj"/>
            </a:avLst>
          </a:prstGeom>
          <a:solidFill>
            <a:srgbClr val="F2F2F2"/>
          </a:solidFill>
          <a:ln>
            <a:noFill/>
          </a:ln>
          <a:effectLst>
            <a:outerShdw blurRad="57150" rotWithShape="0" algn="ctr" dir="5400000" dist="19050">
              <a:srgbClr val="000000">
                <a:alpha val="62745"/>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n-US" sz="1200">
                <a:solidFill>
                  <a:schemeClr val="dk1"/>
                </a:solidFill>
                <a:latin typeface="Avenir"/>
                <a:ea typeface="Avenir"/>
                <a:cs typeface="Avenir"/>
                <a:sym typeface="Avenir"/>
              </a:rPr>
              <a:t>Req. Analysis/ Negotiation</a:t>
            </a:r>
            <a:endParaRPr/>
          </a:p>
        </p:txBody>
      </p:sp>
      <p:sp>
        <p:nvSpPr>
          <p:cNvPr id="178" name="Google Shape;178;p23"/>
          <p:cNvSpPr/>
          <p:nvPr/>
        </p:nvSpPr>
        <p:spPr>
          <a:xfrm>
            <a:off x="1290927" y="3429000"/>
            <a:ext cx="1326331" cy="364946"/>
          </a:xfrm>
          <a:prstGeom prst="roundRect">
            <a:avLst>
              <a:gd fmla="val 16667" name="adj"/>
            </a:avLst>
          </a:prstGeom>
          <a:solidFill>
            <a:srgbClr val="F2F2F2"/>
          </a:solidFill>
          <a:ln>
            <a:noFill/>
          </a:ln>
          <a:effectLst>
            <a:outerShdw blurRad="57150" rotWithShape="0" algn="ctr" dir="5400000" dist="19050">
              <a:srgbClr val="000000">
                <a:alpha val="62745"/>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n-US" sz="1200">
                <a:solidFill>
                  <a:schemeClr val="dk1"/>
                </a:solidFill>
                <a:latin typeface="Avenir"/>
                <a:ea typeface="Avenir"/>
                <a:cs typeface="Avenir"/>
                <a:sym typeface="Avenir"/>
              </a:rPr>
              <a:t>Req. Elicitation</a:t>
            </a:r>
            <a:endParaRPr/>
          </a:p>
        </p:txBody>
      </p:sp>
      <p:sp>
        <p:nvSpPr>
          <p:cNvPr id="179" name="Google Shape;179;p23"/>
          <p:cNvSpPr/>
          <p:nvPr/>
        </p:nvSpPr>
        <p:spPr>
          <a:xfrm>
            <a:off x="1133131" y="5281052"/>
            <a:ext cx="1326331" cy="385447"/>
          </a:xfrm>
          <a:prstGeom prst="roundRect">
            <a:avLst>
              <a:gd fmla="val 16667" name="adj"/>
            </a:avLst>
          </a:prstGeom>
          <a:solidFill>
            <a:srgbClr val="F2F2F2"/>
          </a:solidFill>
          <a:ln>
            <a:noFill/>
          </a:ln>
          <a:effectLst>
            <a:outerShdw blurRad="57150" rotWithShape="0" algn="ctr" dir="5400000" dist="19050">
              <a:srgbClr val="000000">
                <a:alpha val="62745"/>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n-US" sz="1200">
                <a:solidFill>
                  <a:schemeClr val="dk1"/>
                </a:solidFill>
                <a:latin typeface="Avenir"/>
                <a:ea typeface="Avenir"/>
                <a:cs typeface="Avenir"/>
                <a:sym typeface="Avenir"/>
              </a:rPr>
              <a:t>Req. Validation</a:t>
            </a:r>
            <a:endParaRPr/>
          </a:p>
        </p:txBody>
      </p:sp>
      <p:sp>
        <p:nvSpPr>
          <p:cNvPr id="180" name="Google Shape;180;p23"/>
          <p:cNvSpPr/>
          <p:nvPr/>
        </p:nvSpPr>
        <p:spPr>
          <a:xfrm>
            <a:off x="3741205" y="5335387"/>
            <a:ext cx="1629800" cy="380123"/>
          </a:xfrm>
          <a:prstGeom prst="roundRect">
            <a:avLst>
              <a:gd fmla="val 16667" name="adj"/>
            </a:avLst>
          </a:prstGeom>
          <a:solidFill>
            <a:srgbClr val="F2F2F2"/>
          </a:solidFill>
          <a:ln>
            <a:noFill/>
          </a:ln>
          <a:effectLst>
            <a:outerShdw blurRad="57150" rotWithShape="0" algn="ctr" dir="5400000" dist="19050">
              <a:srgbClr val="000000">
                <a:alpha val="62745"/>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n-US" sz="1200">
                <a:solidFill>
                  <a:schemeClr val="dk1"/>
                </a:solidFill>
                <a:latin typeface="Avenir"/>
                <a:ea typeface="Avenir"/>
                <a:cs typeface="Avenir"/>
                <a:sym typeface="Avenir"/>
              </a:rPr>
              <a:t>Req. Documentation</a:t>
            </a:r>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65"/>
                                        </p:tgtEl>
                                        <p:attrNameLst>
                                          <p:attrName>style.visibility</p:attrName>
                                        </p:attrNameLst>
                                      </p:cBhvr>
                                      <p:to>
                                        <p:strVal val="visible"/>
                                      </p:to>
                                    </p:set>
                                    <p:animEffect filter="fade" transition="in">
                                      <p:cBhvr>
                                        <p:cTn dur="1000"/>
                                        <p:tgtEl>
                                          <p:spTgt spid="16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68"/>
                                        </p:tgtEl>
                                        <p:attrNameLst>
                                          <p:attrName>style.visibility</p:attrName>
                                        </p:attrNameLst>
                                      </p:cBhvr>
                                      <p:to>
                                        <p:strVal val="visible"/>
                                      </p:to>
                                    </p:set>
                                    <p:animEffect filter="fade" transition="in">
                                      <p:cBhvr>
                                        <p:cTn dur="1000"/>
                                        <p:tgtEl>
                                          <p:spTgt spid="168"/>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71"/>
                                        </p:tgtEl>
                                        <p:attrNameLst>
                                          <p:attrName>style.visibility</p:attrName>
                                        </p:attrNameLst>
                                      </p:cBhvr>
                                      <p:to>
                                        <p:strVal val="visible"/>
                                      </p:to>
                                    </p:set>
                                    <p:animEffect filter="fade" transition="in">
                                      <p:cBhvr>
                                        <p:cTn dur="500"/>
                                        <p:tgtEl>
                                          <p:spTgt spid="171"/>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500"/>
                                        <p:tgtEl>
                                          <p:spTgt spid="169"/>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500"/>
                                        <p:tgtEl>
                                          <p:spTgt spid="170"/>
                                        </p:tgtEl>
                                      </p:cBhvr>
                                    </p:animEffect>
                                  </p:childTnLst>
                                </p:cTn>
                              </p:par>
                            </p:childTnLst>
                          </p:cTn>
                        </p:par>
                        <p:par>
                          <p:cTn fill="hold">
                            <p:stCondLst>
                              <p:cond delay="3500"/>
                            </p:stCondLst>
                            <p:childTnLst>
                              <p:par>
                                <p:cTn fill="hold" nodeType="after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500"/>
                                        <p:tgtEl>
                                          <p:spTgt spid="167"/>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73"/>
                                        </p:tgtEl>
                                        <p:attrNameLst>
                                          <p:attrName>style.visibility</p:attrName>
                                        </p:attrNameLst>
                                      </p:cBhvr>
                                      <p:to>
                                        <p:strVal val="visible"/>
                                      </p:to>
                                    </p:set>
                                    <p:animEffect filter="fade" transition="in">
                                      <p:cBhvr>
                                        <p:cTn dur="500"/>
                                        <p:tgtEl>
                                          <p:spTgt spid="173"/>
                                        </p:tgtEl>
                                      </p:cBhvr>
                                    </p:animEffect>
                                  </p:childTnLst>
                                </p:cTn>
                              </p:par>
                            </p:childTnLst>
                          </p:cTn>
                        </p:par>
                        <p:par>
                          <p:cTn fill="hold">
                            <p:stCondLst>
                              <p:cond delay="4500"/>
                            </p:stCondLst>
                            <p:childTnLst>
                              <p:par>
                                <p:cTn fill="hold" nodeType="after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500"/>
                                        <p:tgtEl>
                                          <p:spTgt spid="172"/>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174"/>
                                        </p:tgtEl>
                                        <p:attrNameLst>
                                          <p:attrName>style.visibility</p:attrName>
                                        </p:attrNameLst>
                                      </p:cBhvr>
                                      <p:to>
                                        <p:strVal val="visible"/>
                                      </p:to>
                                    </p:set>
                                    <p:animEffect filter="fade" transition="in">
                                      <p:cBhvr>
                                        <p:cTn dur="500"/>
                                        <p:tgtEl>
                                          <p:spTgt spid="174"/>
                                        </p:tgtEl>
                                      </p:cBhvr>
                                    </p:animEffect>
                                  </p:childTnLst>
                                </p:cTn>
                              </p:par>
                            </p:childTnLst>
                          </p:cTn>
                        </p:par>
                        <p:par>
                          <p:cTn fill="hold">
                            <p:stCondLst>
                              <p:cond delay="5500"/>
                            </p:stCondLst>
                            <p:childTnLst>
                              <p:par>
                                <p:cTn fill="hold" nodeType="after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500"/>
                                        <p:tgtEl>
                                          <p:spTgt spid="175"/>
                                        </p:tgtEl>
                                      </p:cBhvr>
                                    </p:animEffec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176"/>
                                        </p:tgtEl>
                                        <p:attrNameLst>
                                          <p:attrName>style.visibility</p:attrName>
                                        </p:attrNameLst>
                                      </p:cBhvr>
                                      <p:to>
                                        <p:strVal val="visible"/>
                                      </p:to>
                                    </p:set>
                                    <p:animEffect filter="fade" transition="in">
                                      <p:cBhvr>
                                        <p:cTn dur="1000"/>
                                        <p:tgtEl>
                                          <p:spTgt spid="176"/>
                                        </p:tgtEl>
                                      </p:cBhvr>
                                    </p:animEffect>
                                  </p:childTnLst>
                                </p:cTn>
                              </p:par>
                            </p:childTnLst>
                          </p:cTn>
                        </p:par>
                        <p:par>
                          <p:cTn fill="hold">
                            <p:stCondLst>
                              <p:cond delay="7000"/>
                            </p:stCondLst>
                            <p:childTnLst>
                              <p:par>
                                <p:cTn fill="hold" nodeType="afterEffect" presetClass="entr" presetID="10" presetSubtype="0">
                                  <p:stCondLst>
                                    <p:cond delay="0"/>
                                  </p:stCondLst>
                                  <p:childTnLst>
                                    <p:set>
                                      <p:cBhvr>
                                        <p:cTn dur="1" fill="hold">
                                          <p:stCondLst>
                                            <p:cond delay="0"/>
                                          </p:stCondLst>
                                        </p:cTn>
                                        <p:tgtEl>
                                          <p:spTgt spid="178"/>
                                        </p:tgtEl>
                                        <p:attrNameLst>
                                          <p:attrName>style.visibility</p:attrName>
                                        </p:attrNameLst>
                                      </p:cBhvr>
                                      <p:to>
                                        <p:strVal val="visible"/>
                                      </p:to>
                                    </p:set>
                                    <p:animEffect filter="fade" transition="in">
                                      <p:cBhvr>
                                        <p:cTn dur="1000"/>
                                        <p:tgtEl>
                                          <p:spTgt spid="178"/>
                                        </p:tgtEl>
                                      </p:cBhvr>
                                    </p:animEffect>
                                  </p:childTnLst>
                                </p:cTn>
                              </p:par>
                            </p:childTnLst>
                          </p:cTn>
                        </p:par>
                        <p:par>
                          <p:cTn fill="hold">
                            <p:stCondLst>
                              <p:cond delay="8000"/>
                            </p:stCondLst>
                            <p:childTnLst>
                              <p:par>
                                <p:cTn fill="hold" nodeType="after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childTnLst>
                          </p:cTn>
                        </p:par>
                        <p:par>
                          <p:cTn fill="hold">
                            <p:stCondLst>
                              <p:cond delay="9000"/>
                            </p:stCondLst>
                            <p:childTnLst>
                              <p:par>
                                <p:cTn fill="hold" nodeType="after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1000"/>
                                        <p:tgtEl>
                                          <p:spTgt spid="180"/>
                                        </p:tgtEl>
                                      </p:cBhvr>
                                    </p:animEffect>
                                  </p:childTnLst>
                                </p:cTn>
                              </p:par>
                            </p:childTnLst>
                          </p:cTn>
                        </p:par>
                        <p:par>
                          <p:cTn fill="hold">
                            <p:stCondLst>
                              <p:cond delay="10000"/>
                            </p:stCondLst>
                            <p:childTnLst>
                              <p:par>
                                <p:cTn fill="hold" nodeType="afterEffect" presetClass="entr" presetID="10" presetSubtype="0">
                                  <p:stCondLst>
                                    <p:cond delay="0"/>
                                  </p:stCondLst>
                                  <p:childTnLst>
                                    <p:set>
                                      <p:cBhvr>
                                        <p:cTn dur="1" fill="hold">
                                          <p:stCondLst>
                                            <p:cond delay="0"/>
                                          </p:stCondLst>
                                        </p:cTn>
                                        <p:tgtEl>
                                          <p:spTgt spid="179"/>
                                        </p:tgtEl>
                                        <p:attrNameLst>
                                          <p:attrName>style.visibility</p:attrName>
                                        </p:attrNameLst>
                                      </p:cBhvr>
                                      <p:to>
                                        <p:strVal val="visible"/>
                                      </p:to>
                                    </p:set>
                                    <p:animEffect filter="fade" transition="in">
                                      <p:cBhvr>
                                        <p:cTn dur="1000"/>
                                        <p:tgtEl>
                                          <p:spTgt spid="1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4"/>
          <p:cNvSpPr/>
          <p:nvPr/>
        </p:nvSpPr>
        <p:spPr>
          <a:xfrm>
            <a:off x="0" y="0"/>
            <a:ext cx="12192000" cy="6858000"/>
          </a:xfrm>
          <a:prstGeom prst="rect">
            <a:avLst/>
          </a:prstGeom>
          <a:gradFill>
            <a:gsLst>
              <a:gs pos="0">
                <a:srgbClr val="D6D6D6"/>
              </a:gs>
              <a:gs pos="100000">
                <a:schemeClr val="lt1"/>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web of dots connected" id="186" name="Google Shape;186;p24"/>
          <p:cNvPicPr preferRelativeResize="0"/>
          <p:nvPr/>
        </p:nvPicPr>
        <p:blipFill rotWithShape="1">
          <a:blip r:embed="rId3">
            <a:alphaModFix/>
          </a:blip>
          <a:srcRect b="0" l="26477" r="22101" t="9090"/>
          <a:stretch/>
        </p:blipFill>
        <p:spPr>
          <a:xfrm>
            <a:off x="3892378" y="10"/>
            <a:ext cx="8299622" cy="6857989"/>
          </a:xfrm>
          <a:prstGeom prst="rect">
            <a:avLst/>
          </a:prstGeom>
          <a:noFill/>
          <a:ln>
            <a:noFill/>
          </a:ln>
        </p:spPr>
      </p:pic>
      <p:sp>
        <p:nvSpPr>
          <p:cNvPr id="187" name="Google Shape;187;p24"/>
          <p:cNvSpPr/>
          <p:nvPr/>
        </p:nvSpPr>
        <p:spPr>
          <a:xfrm>
            <a:off x="0" y="0"/>
            <a:ext cx="9756600" cy="6858000"/>
          </a:xfrm>
          <a:prstGeom prst="rect">
            <a:avLst/>
          </a:prstGeom>
          <a:gradFill>
            <a:gsLst>
              <a:gs pos="0">
                <a:srgbClr val="FFFFFF">
                  <a:alpha val="0"/>
                </a:srgbClr>
              </a:gs>
              <a:gs pos="19000">
                <a:srgbClr val="FFFFFF">
                  <a:alpha val="37647"/>
                </a:srgbClr>
              </a:gs>
              <a:gs pos="35000">
                <a:srgbClr val="FFFFFF">
                  <a:alpha val="78823"/>
                </a:srgbClr>
              </a:gs>
              <a:gs pos="58000">
                <a:schemeClr val="lt1"/>
              </a:gs>
              <a:gs pos="100000">
                <a:schemeClr val="lt1"/>
              </a:gs>
            </a:gsLst>
            <a:lin ang="10800025"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8" name="Google Shape;188;p24"/>
          <p:cNvSpPr/>
          <p:nvPr/>
        </p:nvSpPr>
        <p:spPr>
          <a:xfrm rot="5400000">
            <a:off x="759867" y="346833"/>
            <a:ext cx="146400" cy="7041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189" name="Google Shape;189;p24"/>
          <p:cNvSpPr/>
          <p:nvPr/>
        </p:nvSpPr>
        <p:spPr>
          <a:xfrm>
            <a:off x="481029" y="4546920"/>
            <a:ext cx="3977700" cy="18300"/>
          </a:xfrm>
          <a:prstGeom prst="rect">
            <a:avLst/>
          </a:prstGeom>
          <a:solidFill>
            <a:srgbClr val="D5D5D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90" name="Google Shape;190;p24"/>
          <p:cNvSpPr txBox="1"/>
          <p:nvPr/>
        </p:nvSpPr>
        <p:spPr>
          <a:xfrm>
            <a:off x="477979" y="1796036"/>
            <a:ext cx="56181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3F3F3F"/>
                </a:solidFill>
                <a:latin typeface="Calibri"/>
                <a:ea typeface="Calibri"/>
                <a:cs typeface="Calibri"/>
                <a:sym typeface="Calibri"/>
              </a:rPr>
              <a:t>Of:</a:t>
            </a:r>
            <a:r>
              <a:rPr lang="en-US" sz="1800">
                <a:solidFill>
                  <a:srgbClr val="595959"/>
                </a:solidFill>
                <a:latin typeface="Calibri"/>
                <a:ea typeface="Calibri"/>
                <a:cs typeface="Calibri"/>
                <a:sym typeface="Calibri"/>
              </a:rPr>
              <a:t> </a:t>
            </a:r>
            <a:r>
              <a:rPr lang="en-US" sz="1800">
                <a:solidFill>
                  <a:srgbClr val="757070"/>
                </a:solidFill>
                <a:latin typeface="Calibri"/>
                <a:ea typeface="Calibri"/>
                <a:cs typeface="Calibri"/>
                <a:sym typeface="Calibri"/>
              </a:rPr>
              <a:t>Lawrence Chung, Accessibility Office, and UTD Police.</a:t>
            </a:r>
            <a:endParaRPr/>
          </a:p>
        </p:txBody>
      </p:sp>
      <p:sp>
        <p:nvSpPr>
          <p:cNvPr id="191" name="Google Shape;191;p24"/>
          <p:cNvSpPr txBox="1"/>
          <p:nvPr>
            <p:ph type="ctrTitle"/>
          </p:nvPr>
        </p:nvSpPr>
        <p:spPr>
          <a:xfrm>
            <a:off x="477979" y="784894"/>
            <a:ext cx="3977700" cy="87780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rgbClr val="7F6000"/>
              </a:buClr>
              <a:buSzPts val="4400"/>
              <a:buFont typeface="Calibri"/>
              <a:buNone/>
            </a:pPr>
            <a:r>
              <a:rPr lang="en-US" sz="4400">
                <a:solidFill>
                  <a:srgbClr val="7F6000"/>
                </a:solidFill>
              </a:rPr>
              <a:t>Stakeholders</a:t>
            </a:r>
            <a:endParaRPr sz="4400">
              <a:solidFill>
                <a:srgbClr val="A5775C"/>
              </a:solidFill>
              <a:latin typeface="Avenir"/>
              <a:ea typeface="Avenir"/>
              <a:cs typeface="Avenir"/>
              <a:sym typeface="Avenir"/>
            </a:endParaRPr>
          </a:p>
        </p:txBody>
      </p:sp>
      <p:sp>
        <p:nvSpPr>
          <p:cNvPr id="192" name="Google Shape;192;p24"/>
          <p:cNvSpPr txBox="1"/>
          <p:nvPr/>
        </p:nvSpPr>
        <p:spPr>
          <a:xfrm>
            <a:off x="477979" y="2617480"/>
            <a:ext cx="56181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3F3F3F"/>
                </a:solidFill>
                <a:latin typeface="Calibri"/>
                <a:ea typeface="Calibri"/>
                <a:cs typeface="Calibri"/>
                <a:sym typeface="Calibri"/>
              </a:rPr>
              <a:t>By: </a:t>
            </a:r>
            <a:r>
              <a:rPr lang="en-US" sz="1800">
                <a:solidFill>
                  <a:srgbClr val="757070"/>
                </a:solidFill>
                <a:latin typeface="Calibri"/>
                <a:ea typeface="Calibri"/>
                <a:cs typeface="Calibri"/>
                <a:sym typeface="Calibri"/>
              </a:rPr>
              <a:t>Team 1 (Helldiver)</a:t>
            </a:r>
            <a:endParaRPr/>
          </a:p>
        </p:txBody>
      </p:sp>
      <p:sp>
        <p:nvSpPr>
          <p:cNvPr id="193" name="Google Shape;193;p24"/>
          <p:cNvSpPr txBox="1"/>
          <p:nvPr/>
        </p:nvSpPr>
        <p:spPr>
          <a:xfrm>
            <a:off x="478017" y="3293044"/>
            <a:ext cx="56181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3F3F3F"/>
                </a:solidFill>
                <a:latin typeface="Calibri"/>
                <a:ea typeface="Calibri"/>
                <a:cs typeface="Calibri"/>
                <a:sym typeface="Calibri"/>
              </a:rPr>
              <a:t>For:</a:t>
            </a:r>
            <a:r>
              <a:rPr lang="en-US" sz="1800">
                <a:solidFill>
                  <a:srgbClr val="757070"/>
                </a:solidFill>
                <a:latin typeface="Calibri"/>
                <a:ea typeface="Calibri"/>
                <a:cs typeface="Calibri"/>
                <a:sym typeface="Calibri"/>
              </a:rPr>
              <a:t> Blind people, Accessibility Office, UTD Police, and user that assist blind.</a:t>
            </a:r>
            <a:endParaRPr/>
          </a:p>
        </p:txBody>
      </p:sp>
      <p:sp>
        <p:nvSpPr>
          <p:cNvPr id="194" name="Google Shape;194;p24"/>
          <p:cNvSpPr txBox="1"/>
          <p:nvPr/>
        </p:nvSpPr>
        <p:spPr>
          <a:xfrm>
            <a:off x="205635" y="6460460"/>
            <a:ext cx="3061500" cy="27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rgbClr val="757070"/>
                </a:solidFill>
                <a:latin typeface="Avenir"/>
                <a:ea typeface="Avenir"/>
                <a:cs typeface="Avenir"/>
                <a:sym typeface="Avenir"/>
              </a:rPr>
              <a:t>WRS Document reference: Content: -Page</a:t>
            </a:r>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91"/>
                                        </p:tgtEl>
                                        <p:attrNameLst>
                                          <p:attrName>style.visibility</p:attrName>
                                        </p:attrNameLst>
                                      </p:cBhvr>
                                      <p:to>
                                        <p:strVal val="visible"/>
                                      </p:to>
                                    </p:set>
                                    <p:animEffect filter="fade" transition="in">
                                      <p:cBhvr>
                                        <p:cTn dur="500"/>
                                        <p:tgtEl>
                                          <p:spTgt spid="191"/>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2000"/>
                                        <p:tgtEl>
                                          <p:spTgt spid="190"/>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1000"/>
                                        <p:tgtEl>
                                          <p:spTgt spid="192"/>
                                        </p:tgtEl>
                                      </p:cBhvr>
                                    </p:animEffect>
                                  </p:childTnLst>
                                </p:cTn>
                              </p:par>
                            </p:childTnLst>
                          </p:cTn>
                        </p:par>
                        <p:par>
                          <p:cTn fill="hold">
                            <p:stCondLst>
                              <p:cond delay="3500"/>
                            </p:stCondLst>
                            <p:childTnLst>
                              <p:par>
                                <p:cTn fill="hold" nodeType="afterEffect" presetClass="entr" presetID="10" presetSubtype="0">
                                  <p:stCondLst>
                                    <p:cond delay="0"/>
                                  </p:stCondLst>
                                  <p:childTnLst>
                                    <p:set>
                                      <p:cBhvr>
                                        <p:cTn dur="1" fill="hold">
                                          <p:stCondLst>
                                            <p:cond delay="0"/>
                                          </p:stCondLst>
                                        </p:cTn>
                                        <p:tgtEl>
                                          <p:spTgt spid="193"/>
                                        </p:tgtEl>
                                        <p:attrNameLst>
                                          <p:attrName>style.visibility</p:attrName>
                                        </p:attrNameLst>
                                      </p:cBhvr>
                                      <p:to>
                                        <p:strVal val="visible"/>
                                      </p:to>
                                    </p:set>
                                    <p:animEffect filter="fade" transition="in">
                                      <p:cBhvr>
                                        <p:cTn dur="500"/>
                                        <p:tgtEl>
                                          <p:spTgt spid="193"/>
                                        </p:tgtEl>
                                      </p:cBhvr>
                                    </p:animEffect>
                                  </p:childTnLst>
                                </p:cTn>
                              </p:par>
                              <p:par>
                                <p:cTn fill="hold" nodeType="withEffect" presetClass="entr" presetID="10" presetSubtype="0">
                                  <p:stCondLst>
                                    <p:cond delay="1000"/>
                                  </p:stCondLst>
                                  <p:childTnLst>
                                    <p:set>
                                      <p:cBhvr>
                                        <p:cTn dur="1" fill="hold">
                                          <p:stCondLst>
                                            <p:cond delay="0"/>
                                          </p:stCondLst>
                                        </p:cTn>
                                        <p:tgtEl>
                                          <p:spTgt spid="194"/>
                                        </p:tgtEl>
                                        <p:attrNameLst>
                                          <p:attrName>style.visibility</p:attrName>
                                        </p:attrNameLst>
                                      </p:cBhvr>
                                      <p:to>
                                        <p:strVal val="visible"/>
                                      </p:to>
                                    </p:set>
                                    <p:animEffect filter="fade" transition="in">
                                      <p:cBhvr>
                                        <p:cTn dur="2000"/>
                                        <p:tgtEl>
                                          <p:spTgt spid="1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5"/>
          <p:cNvSpPr txBox="1"/>
          <p:nvPr>
            <p:ph type="title"/>
          </p:nvPr>
        </p:nvSpPr>
        <p:spPr>
          <a:xfrm>
            <a:off x="838200" y="4107051"/>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7F6000"/>
              </a:buClr>
              <a:buSzPts val="4400"/>
              <a:buFont typeface="Calibri"/>
              <a:buNone/>
            </a:pPr>
            <a:r>
              <a:rPr lang="en-US">
                <a:solidFill>
                  <a:srgbClr val="7F6000"/>
                </a:solidFill>
                <a:latin typeface="Calibri"/>
                <a:ea typeface="Calibri"/>
                <a:cs typeface="Calibri"/>
                <a:sym typeface="Calibri"/>
              </a:rPr>
              <a:t>Preliminary Definition Issue</a:t>
            </a:r>
            <a:endParaRPr/>
          </a:p>
        </p:txBody>
      </p:sp>
      <p:pic>
        <p:nvPicPr>
          <p:cNvPr descr="A web of dots connected" id="200" name="Google Shape;200;p25"/>
          <p:cNvPicPr preferRelativeResize="0"/>
          <p:nvPr/>
        </p:nvPicPr>
        <p:blipFill rotWithShape="1">
          <a:blip r:embed="rId3">
            <a:alphaModFix/>
          </a:blip>
          <a:srcRect b="6951" l="0" r="0" t="16042"/>
          <a:stretch/>
        </p:blipFill>
        <p:spPr>
          <a:xfrm>
            <a:off x="0" y="-94398"/>
            <a:ext cx="12192001" cy="42014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6"/>
          <p:cNvSpPr/>
          <p:nvPr/>
        </p:nvSpPr>
        <p:spPr>
          <a:xfrm>
            <a:off x="0" y="76200"/>
            <a:ext cx="12191700" cy="6858000"/>
          </a:xfrm>
          <a:prstGeom prst="rect">
            <a:avLst/>
          </a:prstGeom>
          <a:gradFill>
            <a:gsLst>
              <a:gs pos="0">
                <a:srgbClr val="D6D6D6"/>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206" name="Google Shape;206;p26"/>
          <p:cNvGrpSpPr/>
          <p:nvPr/>
        </p:nvGrpSpPr>
        <p:grpSpPr>
          <a:xfrm>
            <a:off x="123861" y="2946691"/>
            <a:ext cx="12189238" cy="1828789"/>
            <a:chOff x="-305" y="3144820"/>
            <a:chExt cx="9182100" cy="1551136"/>
          </a:xfrm>
        </p:grpSpPr>
        <p:sp>
          <p:nvSpPr>
            <p:cNvPr id="207" name="Google Shape;207;p26"/>
            <p:cNvSpPr/>
            <p:nvPr/>
          </p:nvSpPr>
          <p:spPr>
            <a:xfrm>
              <a:off x="-305" y="3676854"/>
              <a:ext cx="9182100" cy="1019102"/>
            </a:xfrm>
            <a:custGeom>
              <a:rect b="b" l="l" r="r" t="t"/>
              <a:pathLst>
                <a:path extrusionOk="0" h="1019102" w="9182100">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gradFill>
              <a:gsLst>
                <a:gs pos="0">
                  <a:srgbClr val="D6D6D6"/>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8" name="Google Shape;208;p26"/>
            <p:cNvSpPr/>
            <p:nvPr/>
          </p:nvSpPr>
          <p:spPr>
            <a:xfrm>
              <a:off x="-305" y="3144820"/>
              <a:ext cx="9182100" cy="932744"/>
            </a:xfrm>
            <a:custGeom>
              <a:rect b="b" l="l" r="r" t="t"/>
              <a:pathLst>
                <a:path extrusionOk="0" h="932744" w="9182100">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lt1">
                <a:alpha val="29803"/>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9" name="Google Shape;209;p26"/>
            <p:cNvSpPr/>
            <p:nvPr/>
          </p:nvSpPr>
          <p:spPr>
            <a:xfrm>
              <a:off x="-305" y="3580789"/>
              <a:ext cx="9182100" cy="544245"/>
            </a:xfrm>
            <a:custGeom>
              <a:rect b="b" l="l" r="r" t="t"/>
              <a:pathLst>
                <a:path extrusionOk="0" h="544245" w="9182100">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lt1">
                <a:alpha val="29803"/>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0" name="Google Shape;210;p26"/>
            <p:cNvSpPr/>
            <p:nvPr/>
          </p:nvSpPr>
          <p:spPr>
            <a:xfrm>
              <a:off x="-305" y="3324550"/>
              <a:ext cx="9182100" cy="765639"/>
            </a:xfrm>
            <a:custGeom>
              <a:rect b="b" l="l" r="r" t="t"/>
              <a:pathLst>
                <a:path extrusionOk="0" h="765639" w="9182100">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lt1">
                <a:alpha val="29803"/>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11" name="Google Shape;211;p26"/>
          <p:cNvSpPr txBox="1"/>
          <p:nvPr/>
        </p:nvSpPr>
        <p:spPr>
          <a:xfrm>
            <a:off x="4275117" y="3296151"/>
            <a:ext cx="3420093"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Arial"/>
                <a:ea typeface="Arial"/>
                <a:cs typeface="Arial"/>
                <a:sym typeface="Arial"/>
              </a:rPr>
              <a:t>S1:</a:t>
            </a:r>
            <a:endParaRPr/>
          </a:p>
          <a:p>
            <a:pPr indent="0" lvl="0" marL="0" marR="0" rtl="0" algn="l">
              <a:spcBef>
                <a:spcPts val="0"/>
              </a:spcBef>
              <a:spcAft>
                <a:spcPts val="0"/>
              </a:spcAft>
              <a:buNone/>
            </a:pPr>
            <a:r>
              <a:rPr lang="en-US" sz="2400">
                <a:solidFill>
                  <a:schemeClr val="dk1"/>
                </a:solidFill>
                <a:latin typeface="Arial"/>
                <a:ea typeface="Arial"/>
                <a:cs typeface="Arial"/>
                <a:sym typeface="Arial"/>
              </a:rPr>
              <a:t>S2</a:t>
            </a:r>
            <a:r>
              <a:rPr lang="en-US" sz="1800">
                <a:solidFill>
                  <a:schemeClr val="dk1"/>
                </a:solidFill>
                <a:latin typeface="Calibri"/>
                <a:ea typeface="Calibri"/>
                <a:cs typeface="Calibri"/>
                <a:sym typeface="Calibri"/>
              </a:rPr>
              <a:t>:</a:t>
            </a:r>
            <a:endParaRPr/>
          </a:p>
        </p:txBody>
      </p:sp>
      <p:pic>
        <p:nvPicPr>
          <p:cNvPr descr="A web of dots connected" id="212" name="Google Shape;212;p26"/>
          <p:cNvPicPr preferRelativeResize="0"/>
          <p:nvPr/>
        </p:nvPicPr>
        <p:blipFill rotWithShape="1">
          <a:blip r:embed="rId3">
            <a:alphaModFix/>
          </a:blip>
          <a:srcRect b="0" l="26477" r="22101" t="9091"/>
          <a:stretch/>
        </p:blipFill>
        <p:spPr>
          <a:xfrm>
            <a:off x="3892378" y="10"/>
            <a:ext cx="8299622" cy="6857989"/>
          </a:xfrm>
          <a:prstGeom prst="rect">
            <a:avLst/>
          </a:prstGeom>
          <a:noFill/>
          <a:ln>
            <a:noFill/>
          </a:ln>
        </p:spPr>
      </p:pic>
      <p:grpSp>
        <p:nvGrpSpPr>
          <p:cNvPr id="213" name="Google Shape;213;p26"/>
          <p:cNvGrpSpPr/>
          <p:nvPr/>
        </p:nvGrpSpPr>
        <p:grpSpPr>
          <a:xfrm>
            <a:off x="9462" y="1247431"/>
            <a:ext cx="12146197" cy="5120638"/>
            <a:chOff x="-93910" y="296086"/>
            <a:chExt cx="12146197" cy="5120638"/>
          </a:xfrm>
        </p:grpSpPr>
        <p:sp>
          <p:nvSpPr>
            <p:cNvPr id="214" name="Google Shape;214;p26"/>
            <p:cNvSpPr/>
            <p:nvPr/>
          </p:nvSpPr>
          <p:spPr>
            <a:xfrm>
              <a:off x="-93910" y="369075"/>
              <a:ext cx="8071907" cy="5047649"/>
            </a:xfrm>
            <a:prstGeom prst="ellipse">
              <a:avLst/>
            </a:prstGeom>
            <a:solidFill>
              <a:srgbClr val="A5775C">
                <a:alpha val="87058"/>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6"/>
            <p:cNvSpPr txBox="1"/>
            <p:nvPr/>
          </p:nvSpPr>
          <p:spPr>
            <a:xfrm>
              <a:off x="1033247" y="964301"/>
              <a:ext cx="4654072" cy="3857196"/>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chemeClr val="dk1"/>
                </a:buClr>
                <a:buSzPts val="2000"/>
                <a:buFont typeface="Calibri"/>
                <a:buNone/>
              </a:pPr>
              <a:r>
                <a:t/>
              </a:r>
              <a:endParaRPr b="0" i="0" sz="2000">
                <a:solidFill>
                  <a:schemeClr val="dk1"/>
                </a:solidFill>
                <a:latin typeface="Arial"/>
                <a:ea typeface="Arial"/>
                <a:cs typeface="Arial"/>
                <a:sym typeface="Arial"/>
              </a:endParaRPr>
            </a:p>
            <a:p>
              <a:pPr indent="0" lvl="0" marL="0" marR="0" rtl="0" algn="ctr">
                <a:lnSpc>
                  <a:spcPct val="100000"/>
                </a:lnSpc>
                <a:spcBef>
                  <a:spcPts val="700"/>
                </a:spcBef>
                <a:spcAft>
                  <a:spcPts val="0"/>
                </a:spcAft>
                <a:buClr>
                  <a:schemeClr val="dk1"/>
                </a:buClr>
                <a:buSzPts val="2000"/>
                <a:buFont typeface="Calibri"/>
                <a:buNone/>
              </a:pPr>
              <a:r>
                <a:t/>
              </a:r>
              <a:endParaRPr b="0" i="0" sz="2000">
                <a:solidFill>
                  <a:schemeClr val="dk1"/>
                </a:solidFill>
                <a:latin typeface="Arial"/>
                <a:ea typeface="Arial"/>
                <a:cs typeface="Arial"/>
                <a:sym typeface="Arial"/>
              </a:endParaRPr>
            </a:p>
          </p:txBody>
        </p:sp>
        <p:sp>
          <p:nvSpPr>
            <p:cNvPr id="216" name="Google Shape;216;p26"/>
            <p:cNvSpPr/>
            <p:nvPr/>
          </p:nvSpPr>
          <p:spPr>
            <a:xfrm>
              <a:off x="4000387" y="296086"/>
              <a:ext cx="8051900" cy="5050898"/>
            </a:xfrm>
            <a:prstGeom prst="ellipse">
              <a:avLst/>
            </a:prstGeom>
            <a:solidFill>
              <a:srgbClr val="A5775C">
                <a:alpha val="86666"/>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6"/>
            <p:cNvSpPr txBox="1"/>
            <p:nvPr/>
          </p:nvSpPr>
          <p:spPr>
            <a:xfrm>
              <a:off x="6285385" y="891696"/>
              <a:ext cx="4642536" cy="3859679"/>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chemeClr val="dk1"/>
                </a:buClr>
                <a:buSzPts val="2000"/>
                <a:buFont typeface="Calibri"/>
                <a:buNone/>
              </a:pPr>
              <a:r>
                <a:t/>
              </a:r>
              <a:endParaRPr b="0" i="0" sz="2000">
                <a:solidFill>
                  <a:schemeClr val="dk1"/>
                </a:solidFill>
                <a:latin typeface="Arial"/>
                <a:ea typeface="Arial"/>
                <a:cs typeface="Arial"/>
                <a:sym typeface="Arial"/>
              </a:endParaRPr>
            </a:p>
          </p:txBody>
        </p:sp>
      </p:grpSp>
      <p:sp>
        <p:nvSpPr>
          <p:cNvPr id="218" name="Google Shape;218;p26"/>
          <p:cNvSpPr txBox="1"/>
          <p:nvPr>
            <p:ph type="ctrTitle"/>
          </p:nvPr>
        </p:nvSpPr>
        <p:spPr>
          <a:xfrm>
            <a:off x="103372" y="205989"/>
            <a:ext cx="4723435" cy="745356"/>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rgbClr val="A5775C"/>
              </a:buClr>
              <a:buSzPts val="5000"/>
              <a:buFont typeface="Avenir"/>
              <a:buNone/>
            </a:pPr>
            <a:r>
              <a:rPr lang="en-US" sz="5000">
                <a:solidFill>
                  <a:srgbClr val="A5775C"/>
                </a:solidFill>
                <a:latin typeface="Avenir"/>
                <a:ea typeface="Avenir"/>
                <a:cs typeface="Avenir"/>
                <a:sym typeface="Avenir"/>
              </a:rPr>
              <a:t>WRSPM  Model</a:t>
            </a:r>
            <a:endParaRPr sz="5000">
              <a:solidFill>
                <a:srgbClr val="A5775C"/>
              </a:solidFill>
              <a:latin typeface="Avenir"/>
              <a:ea typeface="Avenir"/>
              <a:cs typeface="Avenir"/>
              <a:sym typeface="Avenir"/>
            </a:endParaRPr>
          </a:p>
        </p:txBody>
      </p:sp>
      <p:sp>
        <p:nvSpPr>
          <p:cNvPr id="219" name="Google Shape;219;p26"/>
          <p:cNvSpPr txBox="1"/>
          <p:nvPr/>
        </p:nvSpPr>
        <p:spPr>
          <a:xfrm>
            <a:off x="3072275" y="1347225"/>
            <a:ext cx="27708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chemeClr val="dk1"/>
                </a:solidFill>
                <a:latin typeface="Arial"/>
                <a:ea typeface="Arial"/>
                <a:cs typeface="Arial"/>
                <a:sym typeface="Arial"/>
              </a:rPr>
              <a:t>Environment</a:t>
            </a:r>
            <a:endParaRPr sz="2400">
              <a:solidFill>
                <a:schemeClr val="dk1"/>
              </a:solidFill>
              <a:latin typeface="Arial"/>
              <a:ea typeface="Arial"/>
              <a:cs typeface="Arial"/>
              <a:sym typeface="Arial"/>
            </a:endParaRPr>
          </a:p>
        </p:txBody>
      </p:sp>
      <p:sp>
        <p:nvSpPr>
          <p:cNvPr id="220" name="Google Shape;220;p26"/>
          <p:cNvSpPr txBox="1"/>
          <p:nvPr/>
        </p:nvSpPr>
        <p:spPr>
          <a:xfrm>
            <a:off x="6427676" y="1356275"/>
            <a:ext cx="16602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chemeClr val="dk1"/>
                </a:solidFill>
                <a:latin typeface="Arial"/>
                <a:ea typeface="Arial"/>
                <a:cs typeface="Arial"/>
                <a:sym typeface="Arial"/>
              </a:rPr>
              <a:t>System</a:t>
            </a:r>
            <a:endParaRPr sz="2400">
              <a:solidFill>
                <a:schemeClr val="dk1"/>
              </a:solidFill>
              <a:latin typeface="Arial"/>
              <a:ea typeface="Arial"/>
              <a:cs typeface="Arial"/>
              <a:sym typeface="Arial"/>
            </a:endParaRPr>
          </a:p>
        </p:txBody>
      </p:sp>
      <p:sp>
        <p:nvSpPr>
          <p:cNvPr id="221" name="Google Shape;221;p26"/>
          <p:cNvSpPr txBox="1"/>
          <p:nvPr/>
        </p:nvSpPr>
        <p:spPr>
          <a:xfrm>
            <a:off x="153779" y="3471635"/>
            <a:ext cx="40599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lt1"/>
                </a:solidFill>
                <a:latin typeface="Arial"/>
                <a:ea typeface="Arial"/>
                <a:cs typeface="Arial"/>
                <a:sym typeface="Arial"/>
              </a:rPr>
              <a:t>D3: The camera, LiDAR, and GPS work to scan the area for obstacles.</a:t>
            </a:r>
            <a:endParaRPr/>
          </a:p>
        </p:txBody>
      </p:sp>
      <p:sp>
        <p:nvSpPr>
          <p:cNvPr id="222" name="Google Shape;222;p26"/>
          <p:cNvSpPr txBox="1"/>
          <p:nvPr/>
        </p:nvSpPr>
        <p:spPr>
          <a:xfrm>
            <a:off x="586574" y="2678252"/>
            <a:ext cx="3497700" cy="1939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lt1"/>
                </a:solidFill>
                <a:latin typeface="Arial"/>
                <a:ea typeface="Arial"/>
                <a:cs typeface="Arial"/>
                <a:sym typeface="Arial"/>
              </a:rPr>
              <a:t>D2: </a:t>
            </a:r>
            <a:r>
              <a:rPr lang="en-US" sz="1600">
                <a:solidFill>
                  <a:schemeClr val="lt1"/>
                </a:solidFill>
              </a:rPr>
              <a:t>Blind users can use an app to navigate inside UTD buildings.</a:t>
            </a:r>
            <a:endParaRPr sz="1600">
              <a:solidFill>
                <a:schemeClr val="lt1"/>
              </a:solidFill>
            </a:endParaRPr>
          </a:p>
          <a:p>
            <a:pPr indent="0" lvl="0" marL="457200" rtl="0" algn="l">
              <a:spcBef>
                <a:spcPts val="0"/>
              </a:spcBef>
              <a:spcAft>
                <a:spcPts val="0"/>
              </a:spcAft>
              <a:buClr>
                <a:schemeClr val="dk1"/>
              </a:buClr>
              <a:buSzPts val="1100"/>
              <a:buFont typeface="Arial"/>
              <a:buNone/>
            </a:pPr>
            <a:r>
              <a:t/>
            </a:r>
            <a:endParaRPr sz="2800">
              <a:solidFill>
                <a:schemeClr val="dk1"/>
              </a:solidFill>
            </a:endParaRPr>
          </a:p>
          <a:p>
            <a:pPr indent="0" lvl="0" marL="0" marR="0" rtl="0" algn="l">
              <a:spcBef>
                <a:spcPts val="0"/>
              </a:spcBef>
              <a:spcAft>
                <a:spcPts val="0"/>
              </a:spcAft>
              <a:buNone/>
            </a:pPr>
            <a:r>
              <a:t/>
            </a:r>
            <a:endParaRPr sz="1600">
              <a:solidFill>
                <a:schemeClr val="lt1"/>
              </a:solidFill>
            </a:endParaRPr>
          </a:p>
          <a:p>
            <a:pPr indent="0" lvl="0" marL="457200" rtl="0" algn="l">
              <a:spcBef>
                <a:spcPts val="0"/>
              </a:spcBef>
              <a:spcAft>
                <a:spcPts val="0"/>
              </a:spcAft>
              <a:buClr>
                <a:schemeClr val="dk1"/>
              </a:buClr>
              <a:buSzPts val="1100"/>
              <a:buFont typeface="Arial"/>
              <a:buNone/>
            </a:pPr>
            <a:r>
              <a:t/>
            </a:r>
            <a:endParaRPr sz="2800">
              <a:solidFill>
                <a:schemeClr val="dk1"/>
              </a:solidFill>
            </a:endParaRPr>
          </a:p>
          <a:p>
            <a:pPr indent="0" lvl="0" marL="0" marR="0" rtl="0" algn="l">
              <a:spcBef>
                <a:spcPts val="0"/>
              </a:spcBef>
              <a:spcAft>
                <a:spcPts val="0"/>
              </a:spcAft>
              <a:buNone/>
            </a:pPr>
            <a:r>
              <a:t/>
            </a:r>
            <a:endParaRPr sz="1600">
              <a:solidFill>
                <a:schemeClr val="lt1"/>
              </a:solidFill>
            </a:endParaRPr>
          </a:p>
        </p:txBody>
      </p:sp>
      <p:sp>
        <p:nvSpPr>
          <p:cNvPr id="223" name="Google Shape;223;p26"/>
          <p:cNvSpPr txBox="1"/>
          <p:nvPr/>
        </p:nvSpPr>
        <p:spPr>
          <a:xfrm>
            <a:off x="1427584" y="1935125"/>
            <a:ext cx="37548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lt1"/>
                </a:solidFill>
                <a:latin typeface="Arial"/>
                <a:ea typeface="Arial"/>
                <a:cs typeface="Arial"/>
                <a:sym typeface="Arial"/>
              </a:rPr>
              <a:t>D1:The </a:t>
            </a:r>
            <a:r>
              <a:rPr lang="en-US" sz="1600">
                <a:solidFill>
                  <a:schemeClr val="lt1"/>
                </a:solidFill>
              </a:rPr>
              <a:t>a</a:t>
            </a:r>
            <a:r>
              <a:rPr lang="en-US" sz="1600">
                <a:solidFill>
                  <a:schemeClr val="lt1"/>
                </a:solidFill>
                <a:latin typeface="Arial"/>
                <a:ea typeface="Arial"/>
                <a:cs typeface="Arial"/>
                <a:sym typeface="Arial"/>
              </a:rPr>
              <a:t>ccelerometer can detect if the user falls.</a:t>
            </a:r>
            <a:endParaRPr/>
          </a:p>
        </p:txBody>
      </p:sp>
      <p:sp>
        <p:nvSpPr>
          <p:cNvPr id="224" name="Google Shape;224;p26"/>
          <p:cNvSpPr txBox="1"/>
          <p:nvPr/>
        </p:nvSpPr>
        <p:spPr>
          <a:xfrm>
            <a:off x="737269" y="4781699"/>
            <a:ext cx="38832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lt1"/>
                </a:solidFill>
                <a:latin typeface="Arial"/>
                <a:ea typeface="Arial"/>
                <a:cs typeface="Arial"/>
                <a:sym typeface="Arial"/>
              </a:rPr>
              <a:t>R1: Use should be able to </a:t>
            </a:r>
            <a:r>
              <a:rPr lang="en-US" sz="1600">
                <a:solidFill>
                  <a:schemeClr val="lt1"/>
                </a:solidFill>
              </a:rPr>
              <a:t>create an </a:t>
            </a:r>
            <a:r>
              <a:rPr lang="en-US" sz="1600">
                <a:solidFill>
                  <a:schemeClr val="lt1"/>
                </a:solidFill>
                <a:latin typeface="Arial"/>
                <a:ea typeface="Arial"/>
                <a:cs typeface="Arial"/>
                <a:sym typeface="Arial"/>
              </a:rPr>
              <a:t>account and ent</a:t>
            </a:r>
            <a:r>
              <a:rPr lang="en-US" sz="1600">
                <a:solidFill>
                  <a:schemeClr val="lt1"/>
                </a:solidFill>
              </a:rPr>
              <a:t>er </a:t>
            </a:r>
            <a:r>
              <a:rPr lang="en-US" sz="1600">
                <a:solidFill>
                  <a:schemeClr val="lt1"/>
                </a:solidFill>
                <a:latin typeface="Arial"/>
                <a:ea typeface="Arial"/>
                <a:cs typeface="Arial"/>
                <a:sym typeface="Arial"/>
              </a:rPr>
              <a:t>data.</a:t>
            </a:r>
            <a:endParaRPr/>
          </a:p>
        </p:txBody>
      </p:sp>
      <p:sp>
        <p:nvSpPr>
          <p:cNvPr id="225" name="Google Shape;225;p26"/>
          <p:cNvSpPr txBox="1"/>
          <p:nvPr/>
        </p:nvSpPr>
        <p:spPr>
          <a:xfrm>
            <a:off x="1427587" y="5325067"/>
            <a:ext cx="34977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lt1"/>
                </a:solidFill>
                <a:latin typeface="Arial"/>
                <a:ea typeface="Arial"/>
                <a:cs typeface="Arial"/>
                <a:sym typeface="Arial"/>
              </a:rPr>
              <a:t>R2: User should be able to</a:t>
            </a:r>
            <a:r>
              <a:rPr lang="en-US" sz="1600">
                <a:solidFill>
                  <a:schemeClr val="lt1"/>
                </a:solidFill>
              </a:rPr>
              <a:t> clearly hear </a:t>
            </a:r>
            <a:r>
              <a:rPr lang="en-US" sz="1600">
                <a:solidFill>
                  <a:schemeClr val="lt1"/>
                </a:solidFill>
                <a:latin typeface="Arial"/>
                <a:ea typeface="Arial"/>
                <a:cs typeface="Arial"/>
                <a:sym typeface="Arial"/>
              </a:rPr>
              <a:t>the sounds made by the app.</a:t>
            </a:r>
            <a:endParaRPr/>
          </a:p>
        </p:txBody>
      </p:sp>
      <p:sp>
        <p:nvSpPr>
          <p:cNvPr id="226" name="Google Shape;226;p26"/>
          <p:cNvSpPr txBox="1"/>
          <p:nvPr/>
        </p:nvSpPr>
        <p:spPr>
          <a:xfrm>
            <a:off x="4789650" y="2413369"/>
            <a:ext cx="28575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lt1"/>
                </a:solidFill>
                <a:latin typeface="Arial"/>
                <a:ea typeface="Arial"/>
                <a:cs typeface="Arial"/>
                <a:sym typeface="Arial"/>
              </a:rPr>
              <a:t>S1: GPS identif</a:t>
            </a:r>
            <a:r>
              <a:rPr lang="en-US" sz="1600">
                <a:solidFill>
                  <a:schemeClr val="lt1"/>
                </a:solidFill>
              </a:rPr>
              <a:t>ies the</a:t>
            </a:r>
            <a:r>
              <a:rPr lang="en-US" sz="1600">
                <a:solidFill>
                  <a:schemeClr val="lt1"/>
                </a:solidFill>
                <a:latin typeface="Arial"/>
                <a:ea typeface="Arial"/>
                <a:cs typeface="Arial"/>
                <a:sym typeface="Arial"/>
              </a:rPr>
              <a:t> user’s location.</a:t>
            </a:r>
            <a:endParaRPr/>
          </a:p>
        </p:txBody>
      </p:sp>
      <p:sp>
        <p:nvSpPr>
          <p:cNvPr id="227" name="Google Shape;227;p26"/>
          <p:cNvSpPr txBox="1"/>
          <p:nvPr/>
        </p:nvSpPr>
        <p:spPr>
          <a:xfrm>
            <a:off x="4295024" y="3048829"/>
            <a:ext cx="36948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lt1"/>
                </a:solidFill>
                <a:latin typeface="Arial"/>
                <a:ea typeface="Arial"/>
                <a:cs typeface="Arial"/>
                <a:sym typeface="Arial"/>
              </a:rPr>
              <a:t>S2: System uses the camera to identify text </a:t>
            </a:r>
            <a:r>
              <a:rPr lang="en-US" sz="1600">
                <a:solidFill>
                  <a:schemeClr val="lt1"/>
                </a:solidFill>
              </a:rPr>
              <a:t>o</a:t>
            </a:r>
            <a:r>
              <a:rPr lang="en-US" sz="1600">
                <a:solidFill>
                  <a:schemeClr val="lt1"/>
                </a:solidFill>
                <a:latin typeface="Arial"/>
                <a:ea typeface="Arial"/>
                <a:cs typeface="Arial"/>
                <a:sym typeface="Arial"/>
              </a:rPr>
              <a:t>n signs</a:t>
            </a:r>
            <a:r>
              <a:rPr lang="en-US" sz="1600">
                <a:solidFill>
                  <a:schemeClr val="lt1"/>
                </a:solidFill>
              </a:rPr>
              <a:t> and </a:t>
            </a:r>
            <a:r>
              <a:rPr lang="en-US" sz="1600">
                <a:solidFill>
                  <a:schemeClr val="lt1"/>
                </a:solidFill>
                <a:latin typeface="Arial"/>
                <a:ea typeface="Arial"/>
                <a:cs typeface="Arial"/>
                <a:sym typeface="Arial"/>
              </a:rPr>
              <a:t>doors</a:t>
            </a:r>
            <a:r>
              <a:rPr lang="en-US" sz="1600">
                <a:solidFill>
                  <a:schemeClr val="lt1"/>
                </a:solidFill>
              </a:rPr>
              <a:t>, then reads</a:t>
            </a:r>
            <a:r>
              <a:rPr lang="en-US" sz="1600">
                <a:solidFill>
                  <a:schemeClr val="lt1"/>
                </a:solidFill>
                <a:latin typeface="Arial"/>
                <a:ea typeface="Arial"/>
                <a:cs typeface="Arial"/>
                <a:sym typeface="Arial"/>
              </a:rPr>
              <a:t> it.</a:t>
            </a:r>
            <a:endParaRPr/>
          </a:p>
        </p:txBody>
      </p:sp>
      <p:sp>
        <p:nvSpPr>
          <p:cNvPr id="228" name="Google Shape;228;p26"/>
          <p:cNvSpPr txBox="1"/>
          <p:nvPr/>
        </p:nvSpPr>
        <p:spPr>
          <a:xfrm>
            <a:off x="4316979" y="3869231"/>
            <a:ext cx="37710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lt1"/>
                </a:solidFill>
                <a:latin typeface="Arial"/>
                <a:ea typeface="Arial"/>
                <a:cs typeface="Arial"/>
                <a:sym typeface="Arial"/>
              </a:rPr>
              <a:t>S3: System can ask if the user needs assistance.</a:t>
            </a:r>
            <a:endParaRPr/>
          </a:p>
        </p:txBody>
      </p:sp>
      <p:sp>
        <p:nvSpPr>
          <p:cNvPr id="229" name="Google Shape;229;p26"/>
          <p:cNvSpPr txBox="1"/>
          <p:nvPr/>
        </p:nvSpPr>
        <p:spPr>
          <a:xfrm>
            <a:off x="4789650" y="4565956"/>
            <a:ext cx="28455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lt1"/>
                </a:solidFill>
                <a:latin typeface="Arial"/>
                <a:ea typeface="Arial"/>
                <a:cs typeface="Arial"/>
                <a:sym typeface="Arial"/>
              </a:rPr>
              <a:t>S4: System can warn the user if camera or sensors are blocked.</a:t>
            </a:r>
            <a:endParaRPr/>
          </a:p>
        </p:txBody>
      </p:sp>
      <p:sp>
        <p:nvSpPr>
          <p:cNvPr id="230" name="Google Shape;230;p26"/>
          <p:cNvSpPr txBox="1"/>
          <p:nvPr/>
        </p:nvSpPr>
        <p:spPr>
          <a:xfrm>
            <a:off x="7264659" y="1837193"/>
            <a:ext cx="36204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lt1"/>
                </a:solidFill>
                <a:latin typeface="Arial"/>
                <a:ea typeface="Arial"/>
                <a:cs typeface="Arial"/>
                <a:sym typeface="Arial"/>
              </a:rPr>
              <a:t>C1: Accelerometer detect</a:t>
            </a:r>
            <a:r>
              <a:rPr lang="en-US" sz="1600">
                <a:solidFill>
                  <a:schemeClr val="lt1"/>
                </a:solidFill>
              </a:rPr>
              <a:t>s </a:t>
            </a:r>
            <a:r>
              <a:rPr lang="en-US" sz="1600">
                <a:solidFill>
                  <a:schemeClr val="lt1"/>
                </a:solidFill>
                <a:latin typeface="Arial"/>
                <a:ea typeface="Arial"/>
                <a:cs typeface="Arial"/>
                <a:sym typeface="Arial"/>
              </a:rPr>
              <a:t>the rapid change</a:t>
            </a:r>
            <a:r>
              <a:rPr lang="en-US" sz="1600">
                <a:solidFill>
                  <a:schemeClr val="lt1"/>
                </a:solidFill>
              </a:rPr>
              <a:t>s in </a:t>
            </a:r>
            <a:r>
              <a:rPr lang="en-US" sz="1600">
                <a:solidFill>
                  <a:schemeClr val="lt1"/>
                </a:solidFill>
                <a:latin typeface="Arial"/>
                <a:ea typeface="Arial"/>
                <a:cs typeface="Arial"/>
                <a:sym typeface="Arial"/>
              </a:rPr>
              <a:t>the user</a:t>
            </a:r>
            <a:r>
              <a:rPr lang="en-US" sz="1600">
                <a:solidFill>
                  <a:schemeClr val="lt1"/>
                </a:solidFill>
              </a:rPr>
              <a:t>’s</a:t>
            </a:r>
            <a:r>
              <a:rPr lang="en-US" sz="1600">
                <a:solidFill>
                  <a:schemeClr val="lt1"/>
                </a:solidFill>
                <a:latin typeface="Arial"/>
                <a:ea typeface="Arial"/>
                <a:cs typeface="Arial"/>
                <a:sym typeface="Arial"/>
              </a:rPr>
              <a:t> position.</a:t>
            </a:r>
            <a:endParaRPr/>
          </a:p>
        </p:txBody>
      </p:sp>
      <p:sp>
        <p:nvSpPr>
          <p:cNvPr id="231" name="Google Shape;231;p26"/>
          <p:cNvSpPr txBox="1"/>
          <p:nvPr/>
        </p:nvSpPr>
        <p:spPr>
          <a:xfrm>
            <a:off x="7897232" y="2681846"/>
            <a:ext cx="40986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lt1"/>
                </a:solidFill>
                <a:latin typeface="Arial"/>
                <a:ea typeface="Arial"/>
                <a:cs typeface="Arial"/>
                <a:sym typeface="Arial"/>
              </a:rPr>
              <a:t>C2: The </a:t>
            </a:r>
            <a:r>
              <a:rPr lang="en-US" sz="1600">
                <a:solidFill>
                  <a:schemeClr val="lt1"/>
                </a:solidFill>
              </a:rPr>
              <a:t>exact</a:t>
            </a:r>
            <a:r>
              <a:rPr lang="en-US" sz="1600">
                <a:solidFill>
                  <a:schemeClr val="lt1"/>
                </a:solidFill>
                <a:latin typeface="Arial"/>
                <a:ea typeface="Arial"/>
                <a:cs typeface="Arial"/>
                <a:sym typeface="Arial"/>
              </a:rPr>
              <a:t> location can be sent to emergency contact.</a:t>
            </a:r>
            <a:endParaRPr/>
          </a:p>
        </p:txBody>
      </p:sp>
      <p:sp>
        <p:nvSpPr>
          <p:cNvPr id="232" name="Google Shape;232;p26"/>
          <p:cNvSpPr txBox="1"/>
          <p:nvPr/>
        </p:nvSpPr>
        <p:spPr>
          <a:xfrm>
            <a:off x="8009708" y="3584897"/>
            <a:ext cx="38736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lt1"/>
                </a:solidFill>
                <a:latin typeface="Arial"/>
                <a:ea typeface="Arial"/>
                <a:cs typeface="Arial"/>
                <a:sym typeface="Arial"/>
              </a:rPr>
              <a:t>C3: Can make call by voice command in an emergency situation.</a:t>
            </a:r>
            <a:endParaRPr/>
          </a:p>
        </p:txBody>
      </p:sp>
      <p:sp>
        <p:nvSpPr>
          <p:cNvPr id="233" name="Google Shape;233;p26"/>
          <p:cNvSpPr txBox="1"/>
          <p:nvPr/>
        </p:nvSpPr>
        <p:spPr>
          <a:xfrm>
            <a:off x="7738591" y="4601336"/>
            <a:ext cx="39330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lt1"/>
                </a:solidFill>
                <a:latin typeface="Arial"/>
                <a:ea typeface="Arial"/>
                <a:cs typeface="Arial"/>
                <a:sym typeface="Arial"/>
              </a:rPr>
              <a:t>C4: Read and vocalize the screen content to the user.</a:t>
            </a:r>
            <a:endParaRPr/>
          </a:p>
        </p:txBody>
      </p:sp>
      <p:sp>
        <p:nvSpPr>
          <p:cNvPr id="234" name="Google Shape;234;p26"/>
          <p:cNvSpPr txBox="1"/>
          <p:nvPr/>
        </p:nvSpPr>
        <p:spPr>
          <a:xfrm>
            <a:off x="7389999" y="5300212"/>
            <a:ext cx="38832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lt1"/>
                </a:solidFill>
                <a:latin typeface="Arial"/>
                <a:ea typeface="Arial"/>
                <a:cs typeface="Arial"/>
                <a:sym typeface="Arial"/>
              </a:rPr>
              <a:t>C5: Mic can detect the user’s voice f</a:t>
            </a:r>
            <a:r>
              <a:rPr lang="en-US" sz="1600">
                <a:solidFill>
                  <a:schemeClr val="lt1"/>
                </a:solidFill>
              </a:rPr>
              <a:t>or entering</a:t>
            </a:r>
            <a:r>
              <a:rPr lang="en-US" sz="1600">
                <a:solidFill>
                  <a:schemeClr val="lt1"/>
                </a:solidFill>
                <a:latin typeface="Arial"/>
                <a:ea typeface="Arial"/>
                <a:cs typeface="Arial"/>
                <a:sym typeface="Arial"/>
              </a:rPr>
              <a:t> inputs and commands.</a:t>
            </a:r>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18"/>
                                        </p:tgtEl>
                                        <p:attrNameLst>
                                          <p:attrName>style.visibility</p:attrName>
                                        </p:attrNameLst>
                                      </p:cBhvr>
                                      <p:to>
                                        <p:strVal val="visible"/>
                                      </p:to>
                                    </p:set>
                                    <p:animEffect filter="fade" transition="in">
                                      <p:cBhvr>
                                        <p:cTn dur="1000"/>
                                        <p:tgtEl>
                                          <p:spTgt spid="218"/>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19"/>
                                        </p:tgtEl>
                                        <p:attrNameLst>
                                          <p:attrName>style.visibility</p:attrName>
                                        </p:attrNameLst>
                                      </p:cBhvr>
                                      <p:to>
                                        <p:strVal val="visible"/>
                                      </p:to>
                                    </p:set>
                                    <p:animEffect filter="fade" transition="in">
                                      <p:cBhvr>
                                        <p:cTn dur="1000"/>
                                        <p:tgtEl>
                                          <p:spTgt spid="219"/>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20"/>
                                        </p:tgtEl>
                                        <p:attrNameLst>
                                          <p:attrName>style.visibility</p:attrName>
                                        </p:attrNameLst>
                                      </p:cBhvr>
                                      <p:to>
                                        <p:strVal val="visible"/>
                                      </p:to>
                                    </p:set>
                                    <p:animEffect filter="fade" transition="in">
                                      <p:cBhvr>
                                        <p:cTn dur="1000"/>
                                        <p:tgtEl>
                                          <p:spTgt spid="220"/>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223"/>
                                        </p:tgtEl>
                                        <p:attrNameLst>
                                          <p:attrName>style.visibility</p:attrName>
                                        </p:attrNameLst>
                                      </p:cBhvr>
                                      <p:to>
                                        <p:strVal val="visible"/>
                                      </p:to>
                                    </p:set>
                                    <p:animEffect filter="fade" transition="in">
                                      <p:cBhvr>
                                        <p:cTn dur="10"/>
                                        <p:tgtEl>
                                          <p:spTgt spid="223"/>
                                        </p:tgtEl>
                                      </p:cBhvr>
                                    </p:animEffect>
                                  </p:childTnLst>
                                </p:cTn>
                              </p:par>
                            </p:childTnLst>
                          </p:cTn>
                        </p:par>
                        <p:par>
                          <p:cTn fill="hold">
                            <p:stCondLst>
                              <p:cond delay="3010"/>
                            </p:stCondLst>
                            <p:childTnLst>
                              <p:par>
                                <p:cTn fill="hold" nodeType="after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10"/>
                                        <p:tgtEl>
                                          <p:spTgt spid="226"/>
                                        </p:tgtEl>
                                      </p:cBhvr>
                                    </p:animEffect>
                                  </p:childTnLst>
                                </p:cTn>
                              </p:par>
                            </p:childTnLst>
                          </p:cTn>
                        </p:par>
                        <p:par>
                          <p:cTn fill="hold">
                            <p:stCondLst>
                              <p:cond delay="3020"/>
                            </p:stCondLst>
                            <p:childTnLst>
                              <p:par>
                                <p:cTn fill="hold" nodeType="afterEffect" presetClass="entr" presetID="10" presetSubtype="0">
                                  <p:stCondLst>
                                    <p:cond delay="0"/>
                                  </p:stCondLst>
                                  <p:childTnLst>
                                    <p:set>
                                      <p:cBhvr>
                                        <p:cTn dur="1" fill="hold">
                                          <p:stCondLst>
                                            <p:cond delay="0"/>
                                          </p:stCondLst>
                                        </p:cTn>
                                        <p:tgtEl>
                                          <p:spTgt spid="230"/>
                                        </p:tgtEl>
                                        <p:attrNameLst>
                                          <p:attrName>style.visibility</p:attrName>
                                        </p:attrNameLst>
                                      </p:cBhvr>
                                      <p:to>
                                        <p:strVal val="visible"/>
                                      </p:to>
                                    </p:set>
                                    <p:animEffect filter="fade" transition="in">
                                      <p:cBhvr>
                                        <p:cTn dur="10"/>
                                        <p:tgtEl>
                                          <p:spTgt spid="230"/>
                                        </p:tgtEl>
                                      </p:cBhvr>
                                    </p:animEffect>
                                  </p:childTnLst>
                                </p:cTn>
                              </p:par>
                            </p:childTnLst>
                          </p:cTn>
                        </p:par>
                        <p:par>
                          <p:cTn fill="hold">
                            <p:stCondLst>
                              <p:cond delay="3030"/>
                            </p:stCondLst>
                            <p:childTnLst>
                              <p:par>
                                <p:cTn fill="hold" nodeType="afterEffect" presetClass="entr" presetID="10" presetSubtype="0">
                                  <p:stCondLst>
                                    <p:cond delay="0"/>
                                  </p:stCondLst>
                                  <p:childTnLst>
                                    <p:set>
                                      <p:cBhvr>
                                        <p:cTn dur="1" fill="hold">
                                          <p:stCondLst>
                                            <p:cond delay="0"/>
                                          </p:stCondLst>
                                        </p:cTn>
                                        <p:tgtEl>
                                          <p:spTgt spid="222"/>
                                        </p:tgtEl>
                                        <p:attrNameLst>
                                          <p:attrName>style.visibility</p:attrName>
                                        </p:attrNameLst>
                                      </p:cBhvr>
                                      <p:to>
                                        <p:strVal val="visible"/>
                                      </p:to>
                                    </p:set>
                                    <p:animEffect filter="fade" transition="in">
                                      <p:cBhvr>
                                        <p:cTn dur="10"/>
                                        <p:tgtEl>
                                          <p:spTgt spid="222"/>
                                        </p:tgtEl>
                                      </p:cBhvr>
                                    </p:animEffect>
                                  </p:childTnLst>
                                </p:cTn>
                              </p:par>
                            </p:childTnLst>
                          </p:cTn>
                        </p:par>
                        <p:par>
                          <p:cTn fill="hold">
                            <p:stCondLst>
                              <p:cond delay="3040"/>
                            </p:stCondLst>
                            <p:childTnLst>
                              <p:par>
                                <p:cTn fill="hold" nodeType="after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10"/>
                                        <p:tgtEl>
                                          <p:spTgt spid="227"/>
                                        </p:tgtEl>
                                      </p:cBhvr>
                                    </p:animEffect>
                                  </p:childTnLst>
                                </p:cTn>
                              </p:par>
                            </p:childTnLst>
                          </p:cTn>
                        </p:par>
                        <p:par>
                          <p:cTn fill="hold">
                            <p:stCondLst>
                              <p:cond delay="3050"/>
                            </p:stCondLst>
                            <p:childTnLst>
                              <p:par>
                                <p:cTn fill="hold" nodeType="afterEffect" presetClass="entr" presetID="10" presetSubtype="0">
                                  <p:stCondLst>
                                    <p:cond delay="0"/>
                                  </p:stCondLst>
                                  <p:childTnLst>
                                    <p:set>
                                      <p:cBhvr>
                                        <p:cTn dur="1" fill="hold">
                                          <p:stCondLst>
                                            <p:cond delay="0"/>
                                          </p:stCondLst>
                                        </p:cTn>
                                        <p:tgtEl>
                                          <p:spTgt spid="231"/>
                                        </p:tgtEl>
                                        <p:attrNameLst>
                                          <p:attrName>style.visibility</p:attrName>
                                        </p:attrNameLst>
                                      </p:cBhvr>
                                      <p:to>
                                        <p:strVal val="visible"/>
                                      </p:to>
                                    </p:set>
                                    <p:animEffect filter="fade" transition="in">
                                      <p:cBhvr>
                                        <p:cTn dur="10"/>
                                        <p:tgtEl>
                                          <p:spTgt spid="231"/>
                                        </p:tgtEl>
                                      </p:cBhvr>
                                    </p:animEffect>
                                  </p:childTnLst>
                                </p:cTn>
                              </p:par>
                            </p:childTnLst>
                          </p:cTn>
                        </p:par>
                        <p:par>
                          <p:cTn fill="hold">
                            <p:stCondLst>
                              <p:cond delay="3060"/>
                            </p:stCondLst>
                            <p:childTnLst>
                              <p:par>
                                <p:cTn fill="hold" nodeType="afterEffect" presetClass="entr" presetID="10" presetSubtype="0">
                                  <p:stCondLst>
                                    <p:cond delay="0"/>
                                  </p:stCondLst>
                                  <p:childTnLst>
                                    <p:set>
                                      <p:cBhvr>
                                        <p:cTn dur="1" fill="hold">
                                          <p:stCondLst>
                                            <p:cond delay="0"/>
                                          </p:stCondLst>
                                        </p:cTn>
                                        <p:tgtEl>
                                          <p:spTgt spid="221"/>
                                        </p:tgtEl>
                                        <p:attrNameLst>
                                          <p:attrName>style.visibility</p:attrName>
                                        </p:attrNameLst>
                                      </p:cBhvr>
                                      <p:to>
                                        <p:strVal val="visible"/>
                                      </p:to>
                                    </p:set>
                                    <p:animEffect filter="fade" transition="in">
                                      <p:cBhvr>
                                        <p:cTn dur="10"/>
                                        <p:tgtEl>
                                          <p:spTgt spid="221"/>
                                        </p:tgtEl>
                                      </p:cBhvr>
                                    </p:animEffect>
                                  </p:childTnLst>
                                </p:cTn>
                              </p:par>
                            </p:childTnLst>
                          </p:cTn>
                        </p:par>
                        <p:par>
                          <p:cTn fill="hold">
                            <p:stCondLst>
                              <p:cond delay="3070"/>
                            </p:stCondLst>
                            <p:childTnLst>
                              <p:par>
                                <p:cTn fill="hold" nodeType="after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
                                        <p:tgtEl>
                                          <p:spTgt spid="228"/>
                                        </p:tgtEl>
                                      </p:cBhvr>
                                    </p:animEffect>
                                  </p:childTnLst>
                                </p:cTn>
                              </p:par>
                            </p:childTnLst>
                          </p:cTn>
                        </p:par>
                        <p:par>
                          <p:cTn fill="hold">
                            <p:stCondLst>
                              <p:cond delay="3080"/>
                            </p:stCondLst>
                            <p:childTnLst>
                              <p:par>
                                <p:cTn fill="hold" nodeType="afterEffect" presetClass="entr" presetID="10" presetSubtype="0">
                                  <p:stCondLst>
                                    <p:cond delay="0"/>
                                  </p:stCondLst>
                                  <p:childTnLst>
                                    <p:set>
                                      <p:cBhvr>
                                        <p:cTn dur="1" fill="hold">
                                          <p:stCondLst>
                                            <p:cond delay="0"/>
                                          </p:stCondLst>
                                        </p:cTn>
                                        <p:tgtEl>
                                          <p:spTgt spid="232"/>
                                        </p:tgtEl>
                                        <p:attrNameLst>
                                          <p:attrName>style.visibility</p:attrName>
                                        </p:attrNameLst>
                                      </p:cBhvr>
                                      <p:to>
                                        <p:strVal val="visible"/>
                                      </p:to>
                                    </p:set>
                                    <p:animEffect filter="fade" transition="in">
                                      <p:cBhvr>
                                        <p:cTn dur="10"/>
                                        <p:tgtEl>
                                          <p:spTgt spid="232"/>
                                        </p:tgtEl>
                                      </p:cBhvr>
                                    </p:animEffect>
                                  </p:childTnLst>
                                </p:cTn>
                              </p:par>
                            </p:childTnLst>
                          </p:cTn>
                        </p:par>
                        <p:par>
                          <p:cTn fill="hold">
                            <p:stCondLst>
                              <p:cond delay="3090"/>
                            </p:stCondLst>
                            <p:childTnLst>
                              <p:par>
                                <p:cTn fill="hold" nodeType="afterEffect" presetClass="entr" presetID="10" presetSubtype="0">
                                  <p:stCondLst>
                                    <p:cond delay="0"/>
                                  </p:stCondLst>
                                  <p:childTnLst>
                                    <p:set>
                                      <p:cBhvr>
                                        <p:cTn dur="1" fill="hold">
                                          <p:stCondLst>
                                            <p:cond delay="0"/>
                                          </p:stCondLst>
                                        </p:cTn>
                                        <p:tgtEl>
                                          <p:spTgt spid="224"/>
                                        </p:tgtEl>
                                        <p:attrNameLst>
                                          <p:attrName>style.visibility</p:attrName>
                                        </p:attrNameLst>
                                      </p:cBhvr>
                                      <p:to>
                                        <p:strVal val="visible"/>
                                      </p:to>
                                    </p:set>
                                    <p:animEffect filter="fade" transition="in">
                                      <p:cBhvr>
                                        <p:cTn dur="10"/>
                                        <p:tgtEl>
                                          <p:spTgt spid="224"/>
                                        </p:tgtEl>
                                      </p:cBhvr>
                                    </p:animEffect>
                                  </p:childTnLst>
                                </p:cTn>
                              </p:par>
                            </p:childTnLst>
                          </p:cTn>
                        </p:par>
                        <p:par>
                          <p:cTn fill="hold">
                            <p:stCondLst>
                              <p:cond delay="3100"/>
                            </p:stCondLst>
                            <p:childTnLst>
                              <p:par>
                                <p:cTn fill="hold" nodeType="after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
                                        <p:tgtEl>
                                          <p:spTgt spid="229"/>
                                        </p:tgtEl>
                                      </p:cBhvr>
                                    </p:animEffect>
                                  </p:childTnLst>
                                </p:cTn>
                              </p:par>
                            </p:childTnLst>
                          </p:cTn>
                        </p:par>
                        <p:par>
                          <p:cTn fill="hold">
                            <p:stCondLst>
                              <p:cond delay="3110"/>
                            </p:stCondLst>
                            <p:childTnLst>
                              <p:par>
                                <p:cTn fill="hold" nodeType="afterEffect" presetClass="entr" presetID="10" presetSubtype="0">
                                  <p:stCondLst>
                                    <p:cond delay="0"/>
                                  </p:stCondLst>
                                  <p:childTnLst>
                                    <p:set>
                                      <p:cBhvr>
                                        <p:cTn dur="1" fill="hold">
                                          <p:stCondLst>
                                            <p:cond delay="0"/>
                                          </p:stCondLst>
                                        </p:cTn>
                                        <p:tgtEl>
                                          <p:spTgt spid="233"/>
                                        </p:tgtEl>
                                        <p:attrNameLst>
                                          <p:attrName>style.visibility</p:attrName>
                                        </p:attrNameLst>
                                      </p:cBhvr>
                                      <p:to>
                                        <p:strVal val="visible"/>
                                      </p:to>
                                    </p:set>
                                    <p:animEffect filter="fade" transition="in">
                                      <p:cBhvr>
                                        <p:cTn dur="10"/>
                                        <p:tgtEl>
                                          <p:spTgt spid="233"/>
                                        </p:tgtEl>
                                      </p:cBhvr>
                                    </p:animEffect>
                                  </p:childTnLst>
                                </p:cTn>
                              </p:par>
                            </p:childTnLst>
                          </p:cTn>
                        </p:par>
                        <p:par>
                          <p:cTn fill="hold">
                            <p:stCondLst>
                              <p:cond delay="3120"/>
                            </p:stCondLst>
                            <p:childTnLst>
                              <p:par>
                                <p:cTn fill="hold" nodeType="after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
                                        <p:tgtEl>
                                          <p:spTgt spid="225"/>
                                        </p:tgtEl>
                                      </p:cBhvr>
                                    </p:animEffect>
                                  </p:childTnLst>
                                </p:cTn>
                              </p:par>
                            </p:childTnLst>
                          </p:cTn>
                        </p:par>
                        <p:par>
                          <p:cTn fill="hold">
                            <p:stCondLst>
                              <p:cond delay="3130"/>
                            </p:stCondLst>
                            <p:childTnLst>
                              <p:par>
                                <p:cTn fill="hold" nodeType="afterEffect" presetClass="entr" presetID="10" presetSubtype="0">
                                  <p:stCondLst>
                                    <p:cond delay="0"/>
                                  </p:stCondLst>
                                  <p:childTnLst>
                                    <p:set>
                                      <p:cBhvr>
                                        <p:cTn dur="1" fill="hold">
                                          <p:stCondLst>
                                            <p:cond delay="0"/>
                                          </p:stCondLst>
                                        </p:cTn>
                                        <p:tgtEl>
                                          <p:spTgt spid="234"/>
                                        </p:tgtEl>
                                        <p:attrNameLst>
                                          <p:attrName>style.visibility</p:attrName>
                                        </p:attrNameLst>
                                      </p:cBhvr>
                                      <p:to>
                                        <p:strVal val="visible"/>
                                      </p:to>
                                    </p:set>
                                    <p:animEffect filter="fade" transition="in">
                                      <p:cBhvr>
                                        <p:cTn dur="10"/>
                                        <p:tgtEl>
                                          <p:spTgt spid="23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7"/>
          <p:cNvSpPr/>
          <p:nvPr/>
        </p:nvSpPr>
        <p:spPr>
          <a:xfrm>
            <a:off x="6500" y="0"/>
            <a:ext cx="12189000" cy="6858000"/>
          </a:xfrm>
          <a:prstGeom prst="rect">
            <a:avLst/>
          </a:prstGeom>
          <a:gradFill>
            <a:gsLst>
              <a:gs pos="0">
                <a:srgbClr val="D6D6D6"/>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aphicFrame>
        <p:nvGraphicFramePr>
          <p:cNvPr id="240" name="Google Shape;240;p27"/>
          <p:cNvGraphicFramePr/>
          <p:nvPr/>
        </p:nvGraphicFramePr>
        <p:xfrm>
          <a:off x="957500" y="425650"/>
          <a:ext cx="3000000" cy="3000000"/>
        </p:xfrm>
        <a:graphic>
          <a:graphicData uri="http://schemas.openxmlformats.org/drawingml/2006/table">
            <a:tbl>
              <a:tblPr>
                <a:noFill/>
                <a:tableStyleId>{FDDAB7C1-D039-49B5-AC6F-E5B9CC5EB93A}</a:tableStyleId>
              </a:tblPr>
              <a:tblGrid>
                <a:gridCol w="5143500"/>
                <a:gridCol w="5143500"/>
              </a:tblGrid>
              <a:tr h="381000">
                <a:tc>
                  <a:txBody>
                    <a:bodyPr/>
                    <a:lstStyle/>
                    <a:p>
                      <a:pPr indent="0" lvl="0" marL="0" rtl="0" algn="ctr">
                        <a:lnSpc>
                          <a:spcPct val="90000"/>
                        </a:lnSpc>
                        <a:spcBef>
                          <a:spcPts val="0"/>
                        </a:spcBef>
                        <a:spcAft>
                          <a:spcPts val="0"/>
                        </a:spcAft>
                        <a:buNone/>
                      </a:pPr>
                      <a:r>
                        <a:rPr lang="en-US" sz="4400">
                          <a:solidFill>
                            <a:srgbClr val="7F6000"/>
                          </a:solidFill>
                          <a:latin typeface="Avenir"/>
                          <a:ea typeface="Avenir"/>
                          <a:cs typeface="Avenir"/>
                          <a:sym typeface="Avenir"/>
                        </a:rPr>
                        <a:t>Domain</a:t>
                      </a:r>
                      <a:endParaRPr/>
                    </a:p>
                  </a:txBody>
                  <a:tcPr marT="91425" marB="91425" marR="91425" marL="91425"/>
                </a:tc>
                <a:tc>
                  <a:txBody>
                    <a:bodyPr/>
                    <a:lstStyle/>
                    <a:p>
                      <a:pPr indent="0" lvl="0" marL="0" rtl="0" algn="ctr">
                        <a:lnSpc>
                          <a:spcPct val="90000"/>
                        </a:lnSpc>
                        <a:spcBef>
                          <a:spcPts val="0"/>
                        </a:spcBef>
                        <a:spcAft>
                          <a:spcPts val="0"/>
                        </a:spcAft>
                        <a:buNone/>
                      </a:pPr>
                      <a:r>
                        <a:rPr lang="en-US" sz="4400">
                          <a:solidFill>
                            <a:srgbClr val="7F6000"/>
                          </a:solidFill>
                          <a:latin typeface="Avenir"/>
                          <a:ea typeface="Avenir"/>
                          <a:cs typeface="Avenir"/>
                          <a:sym typeface="Avenir"/>
                        </a:rPr>
                        <a:t>Domain Issue</a:t>
                      </a:r>
                      <a:endParaRPr/>
                    </a:p>
                  </a:txBody>
                  <a:tcPr marT="91425" marB="91425" marR="91425" marL="91425"/>
                </a:tc>
              </a:tr>
              <a:tr h="381000">
                <a:tc>
                  <a:txBody>
                    <a:bodyPr/>
                    <a:lstStyle/>
                    <a:p>
                      <a:pPr indent="-457200" lvl="0" marL="457200" rtl="0" algn="l">
                        <a:spcBef>
                          <a:spcPts val="0"/>
                        </a:spcBef>
                        <a:spcAft>
                          <a:spcPts val="0"/>
                        </a:spcAft>
                        <a:buClr>
                          <a:schemeClr val="dk1"/>
                        </a:buClr>
                        <a:buSzPts val="2800"/>
                        <a:buChar char="•"/>
                      </a:pPr>
                      <a:r>
                        <a:rPr lang="en-US" sz="2800">
                          <a:solidFill>
                            <a:schemeClr val="dk1"/>
                          </a:solidFill>
                          <a:latin typeface="Calibri"/>
                          <a:ea typeface="Calibri"/>
                          <a:cs typeface="Calibri"/>
                          <a:sym typeface="Calibri"/>
                        </a:rPr>
                        <a:t>D 1: The accelerometer can detect if the user falls.</a:t>
                      </a:r>
                      <a:endParaRPr/>
                    </a:p>
                  </a:txBody>
                  <a:tcPr marT="91425" marB="91425" marR="91425" marL="91425"/>
                </a:tc>
                <a:tc>
                  <a:txBody>
                    <a:bodyPr/>
                    <a:lstStyle/>
                    <a:p>
                      <a:pPr indent="-457200" lvl="0" marL="457200" rtl="0" algn="l">
                        <a:spcBef>
                          <a:spcPts val="0"/>
                        </a:spcBef>
                        <a:spcAft>
                          <a:spcPts val="0"/>
                        </a:spcAft>
                        <a:buClr>
                          <a:schemeClr val="dk1"/>
                        </a:buClr>
                        <a:buSzPts val="2800"/>
                        <a:buChar char="•"/>
                      </a:pPr>
                      <a:r>
                        <a:rPr lang="en-US" sz="2800">
                          <a:solidFill>
                            <a:schemeClr val="dk1"/>
                          </a:solidFill>
                          <a:latin typeface="Calibri"/>
                          <a:ea typeface="Calibri"/>
                          <a:cs typeface="Calibri"/>
                          <a:sym typeface="Calibri"/>
                        </a:rPr>
                        <a:t>DI 1: Accurate indoor navigation is challenging without the aid of GPS signals.</a:t>
                      </a:r>
                      <a:endParaRPr/>
                    </a:p>
                  </a:txBody>
                  <a:tcPr marT="91425" marB="91425" marR="91425" marL="91425"/>
                </a:tc>
              </a:tr>
              <a:tr h="381000">
                <a:tc>
                  <a:txBody>
                    <a:bodyPr/>
                    <a:lstStyle/>
                    <a:p>
                      <a:pPr indent="-457200" lvl="0" marL="457200" rtl="0" algn="l">
                        <a:spcBef>
                          <a:spcPts val="0"/>
                        </a:spcBef>
                        <a:spcAft>
                          <a:spcPts val="0"/>
                        </a:spcAft>
                        <a:buClr>
                          <a:schemeClr val="dk1"/>
                        </a:buClr>
                        <a:buSzPts val="2800"/>
                        <a:buChar char="•"/>
                      </a:pPr>
                      <a:r>
                        <a:rPr lang="en-US" sz="2800">
                          <a:solidFill>
                            <a:schemeClr val="dk1"/>
                          </a:solidFill>
                          <a:latin typeface="Calibri"/>
                          <a:ea typeface="Calibri"/>
                          <a:cs typeface="Calibri"/>
                          <a:sym typeface="Calibri"/>
                        </a:rPr>
                        <a:t>D 2: </a:t>
                      </a:r>
                      <a:r>
                        <a:rPr lang="en-US" sz="2800">
                          <a:solidFill>
                            <a:schemeClr val="dk1"/>
                          </a:solidFill>
                        </a:rPr>
                        <a:t>Blind users can use an app to navigate inside UTD buildings.</a:t>
                      </a:r>
                      <a:endParaRPr/>
                    </a:p>
                  </a:txBody>
                  <a:tcPr marT="91425" marB="91425" marR="91425" marL="91425"/>
                </a:tc>
                <a:tc>
                  <a:txBody>
                    <a:bodyPr/>
                    <a:lstStyle/>
                    <a:p>
                      <a:pPr indent="-457200" lvl="0" marL="457200" rtl="0" algn="l">
                        <a:spcBef>
                          <a:spcPts val="0"/>
                        </a:spcBef>
                        <a:spcAft>
                          <a:spcPts val="0"/>
                        </a:spcAft>
                        <a:buClr>
                          <a:schemeClr val="dk1"/>
                        </a:buClr>
                        <a:buSzPts val="2800"/>
                        <a:buChar char="•"/>
                      </a:pPr>
                      <a:r>
                        <a:rPr lang="en-US" sz="2800">
                          <a:solidFill>
                            <a:schemeClr val="dk1"/>
                          </a:solidFill>
                          <a:latin typeface="Calibri"/>
                          <a:ea typeface="Calibri"/>
                          <a:cs typeface="Calibri"/>
                          <a:sym typeface="Calibri"/>
                        </a:rPr>
                        <a:t>DI 2: It must address the complexity of obstacles within the building.</a:t>
                      </a:r>
                      <a:endParaRPr/>
                    </a:p>
                  </a:txBody>
                  <a:tcPr marT="91425" marB="91425" marR="91425" marL="91425"/>
                </a:tc>
              </a:tr>
              <a:tr h="381000">
                <a:tc>
                  <a:txBody>
                    <a:bodyPr/>
                    <a:lstStyle/>
                    <a:p>
                      <a:pPr indent="-457200" lvl="0" marL="457200" rtl="0" algn="l">
                        <a:spcBef>
                          <a:spcPts val="0"/>
                        </a:spcBef>
                        <a:spcAft>
                          <a:spcPts val="0"/>
                        </a:spcAft>
                        <a:buClr>
                          <a:schemeClr val="dk1"/>
                        </a:buClr>
                        <a:buSzPts val="2800"/>
                        <a:buChar char="•"/>
                      </a:pPr>
                      <a:r>
                        <a:rPr lang="en-US" sz="2800">
                          <a:solidFill>
                            <a:schemeClr val="dk1"/>
                          </a:solidFill>
                          <a:latin typeface="Calibri"/>
                          <a:ea typeface="Calibri"/>
                          <a:cs typeface="Calibri"/>
                          <a:sym typeface="Calibri"/>
                        </a:rPr>
                        <a:t>D 3: The camera, LiDAR, and GPS work to scan the area for obstacles.</a:t>
                      </a:r>
                      <a:endParaRPr/>
                    </a:p>
                  </a:txBody>
                  <a:tcPr marT="91425" marB="91425" marR="91425" marL="91425"/>
                </a:tc>
                <a:tc>
                  <a:txBody>
                    <a:bodyPr/>
                    <a:lstStyle/>
                    <a:p>
                      <a:pPr indent="-457200" lvl="0" marL="457200" rtl="0" algn="l">
                        <a:spcBef>
                          <a:spcPts val="0"/>
                        </a:spcBef>
                        <a:spcAft>
                          <a:spcPts val="0"/>
                        </a:spcAft>
                        <a:buClr>
                          <a:schemeClr val="dk1"/>
                        </a:buClr>
                        <a:buSzPts val="2800"/>
                        <a:buChar char="•"/>
                      </a:pPr>
                      <a:r>
                        <a:rPr lang="en-US" sz="2800">
                          <a:solidFill>
                            <a:schemeClr val="dk1"/>
                          </a:solidFill>
                          <a:latin typeface="Calibri"/>
                          <a:ea typeface="Calibri"/>
                          <a:cs typeface="Calibri"/>
                          <a:sym typeface="Calibri"/>
                        </a:rPr>
                        <a:t>DI 3: User privacy and data security are paramount, given the application's access to sensitive information.</a:t>
                      </a:r>
                      <a:endParaRPr/>
                    </a:p>
                  </a:txBody>
                  <a:tcPr marT="91425" marB="91425" marR="91425" marL="91425"/>
                </a:tc>
              </a:tr>
            </a:tbl>
          </a:graphicData>
        </a:graphic>
      </p:graphicFrame>
    </p:spTree>
  </p:cSld>
  <p:clrMapOvr>
    <a:masterClrMapping/>
  </p:clrMapOvr>
  <p:transition spd="slow">
    <p:push/>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8"/>
          <p:cNvSpPr/>
          <p:nvPr/>
        </p:nvSpPr>
        <p:spPr>
          <a:xfrm>
            <a:off x="0" y="0"/>
            <a:ext cx="12188952" cy="6858000"/>
          </a:xfrm>
          <a:prstGeom prst="rect">
            <a:avLst/>
          </a:prstGeom>
          <a:gradFill>
            <a:gsLst>
              <a:gs pos="0">
                <a:srgbClr val="D6D6D6"/>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6" name="Google Shape;246;p28"/>
          <p:cNvSpPr txBox="1"/>
          <p:nvPr>
            <p:ph type="ctrTitle"/>
          </p:nvPr>
        </p:nvSpPr>
        <p:spPr>
          <a:xfrm>
            <a:off x="284205" y="230322"/>
            <a:ext cx="11673333" cy="721784"/>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7F6000"/>
              </a:buClr>
              <a:buSzPts val="4400"/>
              <a:buFont typeface="Avenir"/>
              <a:buNone/>
            </a:pPr>
            <a:r>
              <a:rPr lang="en-US" sz="4400">
                <a:solidFill>
                  <a:srgbClr val="7F6000"/>
                </a:solidFill>
                <a:latin typeface="Avenir"/>
                <a:ea typeface="Avenir"/>
                <a:cs typeface="Avenir"/>
                <a:sym typeface="Avenir"/>
              </a:rPr>
              <a:t>Functional Requirements</a:t>
            </a:r>
            <a:endParaRPr/>
          </a:p>
        </p:txBody>
      </p:sp>
      <p:sp>
        <p:nvSpPr>
          <p:cNvPr id="247" name="Google Shape;247;p28"/>
          <p:cNvSpPr txBox="1"/>
          <p:nvPr/>
        </p:nvSpPr>
        <p:spPr>
          <a:xfrm>
            <a:off x="284204" y="1111831"/>
            <a:ext cx="11673300" cy="4402200"/>
          </a:xfrm>
          <a:prstGeom prst="rect">
            <a:avLst/>
          </a:prstGeom>
          <a:noFill/>
          <a:ln>
            <a:noFill/>
          </a:ln>
        </p:spPr>
        <p:txBody>
          <a:bodyPr anchorCtr="0" anchor="t" bIns="45700" lIns="91425" spcFirstLastPara="1" rIns="91425" wrap="square" tIns="45700">
            <a:spAutoFit/>
          </a:bodyPr>
          <a:lstStyle/>
          <a:p>
            <a:pPr indent="-457200" lvl="0" marL="457200" marR="0" rtl="0" algn="l">
              <a:spcBef>
                <a:spcPts val="0"/>
              </a:spcBef>
              <a:spcAft>
                <a:spcPts val="0"/>
              </a:spcAft>
              <a:buClr>
                <a:srgbClr val="262626"/>
              </a:buClr>
              <a:buSzPts val="2800"/>
              <a:buChar char="•"/>
            </a:pPr>
            <a:r>
              <a:rPr lang="en-US" sz="2800">
                <a:solidFill>
                  <a:srgbClr val="262626"/>
                </a:solidFill>
              </a:rPr>
              <a:t>FR 1: </a:t>
            </a:r>
            <a:r>
              <a:rPr lang="en-US" sz="2800">
                <a:solidFill>
                  <a:srgbClr val="595959"/>
                </a:solidFill>
              </a:rPr>
              <a:t>The app shall allow users to enter data to create an account.</a:t>
            </a:r>
            <a:endParaRPr sz="2800"/>
          </a:p>
          <a:p>
            <a:pPr indent="-457200" lvl="0" marL="457200" marR="0" rtl="0" algn="l">
              <a:spcBef>
                <a:spcPts val="0"/>
              </a:spcBef>
              <a:spcAft>
                <a:spcPts val="0"/>
              </a:spcAft>
              <a:buClr>
                <a:srgbClr val="262626"/>
              </a:buClr>
              <a:buSzPts val="2800"/>
              <a:buChar char="•"/>
            </a:pPr>
            <a:r>
              <a:rPr lang="en-US" sz="2800">
                <a:solidFill>
                  <a:srgbClr val="262626"/>
                </a:solidFill>
              </a:rPr>
              <a:t>FR 2: </a:t>
            </a:r>
            <a:r>
              <a:rPr lang="en-US" sz="2800" u="none" strike="noStrike">
                <a:solidFill>
                  <a:srgbClr val="595959"/>
                </a:solidFill>
              </a:rPr>
              <a:t>The app shall access and use microphone, camera, lidar, accelerometer, and GPS.</a:t>
            </a:r>
            <a:endParaRPr sz="2800">
              <a:solidFill>
                <a:srgbClr val="595959"/>
              </a:solidFill>
            </a:endParaRPr>
          </a:p>
          <a:p>
            <a:pPr indent="-457200" lvl="0" marL="457200" marR="0" rtl="0" algn="l">
              <a:spcBef>
                <a:spcPts val="0"/>
              </a:spcBef>
              <a:spcAft>
                <a:spcPts val="0"/>
              </a:spcAft>
              <a:buClr>
                <a:srgbClr val="262626"/>
              </a:buClr>
              <a:buSzPts val="2800"/>
              <a:buChar char="•"/>
            </a:pPr>
            <a:r>
              <a:rPr lang="en-US" sz="2800">
                <a:solidFill>
                  <a:srgbClr val="262626"/>
                </a:solidFill>
              </a:rPr>
              <a:t>FR 3: </a:t>
            </a:r>
            <a:r>
              <a:rPr lang="en-US" sz="2800" u="none" strike="noStrike">
                <a:solidFill>
                  <a:srgbClr val="595959"/>
                </a:solidFill>
              </a:rPr>
              <a:t>The app shall guide users to navigate indoors at UTD buildings safely.</a:t>
            </a:r>
            <a:endParaRPr sz="2800">
              <a:solidFill>
                <a:srgbClr val="595959"/>
              </a:solidFill>
            </a:endParaRPr>
          </a:p>
          <a:p>
            <a:pPr indent="-457200" lvl="0" marL="457200" marR="0" rtl="0" algn="l">
              <a:spcBef>
                <a:spcPts val="0"/>
              </a:spcBef>
              <a:spcAft>
                <a:spcPts val="0"/>
              </a:spcAft>
              <a:buClr>
                <a:srgbClr val="262626"/>
              </a:buClr>
              <a:buSzPts val="2800"/>
              <a:buChar char="•"/>
            </a:pPr>
            <a:r>
              <a:rPr lang="en-US" sz="2800">
                <a:solidFill>
                  <a:srgbClr val="262626"/>
                </a:solidFill>
              </a:rPr>
              <a:t>FR 4: </a:t>
            </a:r>
            <a:r>
              <a:rPr lang="en-US" sz="2800" u="none" strike="noStrike">
                <a:solidFill>
                  <a:srgbClr val="595959"/>
                </a:solidFill>
              </a:rPr>
              <a:t>The app shall detect if the user falls and needs assistance and send a message and location to his/her emergency contact. </a:t>
            </a:r>
            <a:endParaRPr sz="2800">
              <a:solidFill>
                <a:srgbClr val="595959"/>
              </a:solidFill>
            </a:endParaRPr>
          </a:p>
          <a:p>
            <a:pPr indent="-457200" lvl="0" marL="457200" marR="0" rtl="0" algn="l">
              <a:spcBef>
                <a:spcPts val="0"/>
              </a:spcBef>
              <a:spcAft>
                <a:spcPts val="0"/>
              </a:spcAft>
              <a:buClr>
                <a:srgbClr val="262626"/>
              </a:buClr>
              <a:buSzPts val="2800"/>
              <a:buChar char="•"/>
            </a:pPr>
            <a:r>
              <a:rPr lang="en-US" sz="2800">
                <a:solidFill>
                  <a:srgbClr val="262626"/>
                </a:solidFill>
              </a:rPr>
              <a:t>FR 5: </a:t>
            </a:r>
            <a:r>
              <a:rPr lang="en-US" sz="2800" u="none" strike="noStrike">
                <a:solidFill>
                  <a:srgbClr val="595959"/>
                </a:solidFill>
              </a:rPr>
              <a:t>The app shall detect if the smartphone camera and other sensors are covered and ask the user to stop.</a:t>
            </a:r>
            <a:endParaRPr sz="2800">
              <a:solidFill>
                <a:srgbClr val="595959"/>
              </a:solidFill>
            </a:endParaRPr>
          </a:p>
          <a:p>
            <a:pPr indent="-457200" lvl="0" marL="457200" marR="0" rtl="0" algn="l">
              <a:spcBef>
                <a:spcPts val="0"/>
              </a:spcBef>
              <a:spcAft>
                <a:spcPts val="0"/>
              </a:spcAft>
              <a:buClr>
                <a:srgbClr val="262626"/>
              </a:buClr>
              <a:buSzPts val="2800"/>
              <a:buChar char="•"/>
            </a:pPr>
            <a:r>
              <a:rPr lang="en-US" sz="2800">
                <a:solidFill>
                  <a:srgbClr val="262626"/>
                </a:solidFill>
              </a:rPr>
              <a:t>FR 6: </a:t>
            </a:r>
            <a:r>
              <a:rPr lang="en-US" sz="2800" u="none" strike="noStrike">
                <a:solidFill>
                  <a:srgbClr val="595959"/>
                </a:solidFill>
              </a:rPr>
              <a:t>The app shall be able to read signs “text” to the user</a:t>
            </a:r>
            <a:r>
              <a:rPr lang="en-US" sz="2800" u="none" strike="noStrike">
                <a:solidFill>
                  <a:srgbClr val="666666"/>
                </a:solidFill>
              </a:rPr>
              <a:t>.</a:t>
            </a:r>
            <a:endParaRPr sz="2800">
              <a:solidFill>
                <a:srgbClr val="595959"/>
              </a:solidFill>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46"/>
                                        </p:tgtEl>
                                        <p:attrNameLst>
                                          <p:attrName>style.visibility</p:attrName>
                                        </p:attrNameLst>
                                      </p:cBhvr>
                                      <p:to>
                                        <p:strVal val="visible"/>
                                      </p:to>
                                    </p:set>
                                    <p:animEffect filter="fade" transition="in">
                                      <p:cBhvr>
                                        <p:cTn dur="1000"/>
                                        <p:tgtEl>
                                          <p:spTgt spid="24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47"/>
                                        </p:tgtEl>
                                        <p:attrNameLst>
                                          <p:attrName>style.visibility</p:attrName>
                                        </p:attrNameLst>
                                      </p:cBhvr>
                                      <p:to>
                                        <p:strVal val="visible"/>
                                      </p:to>
                                    </p:set>
                                    <p:animEffect filter="fade" transition="in">
                                      <p:cBhvr>
                                        <p:cTn dur="2000"/>
                                        <p:tgtEl>
                                          <p:spTgt spid="2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9"/>
          <p:cNvSpPr/>
          <p:nvPr/>
        </p:nvSpPr>
        <p:spPr>
          <a:xfrm>
            <a:off x="0" y="0"/>
            <a:ext cx="12188952" cy="6858000"/>
          </a:xfrm>
          <a:prstGeom prst="rect">
            <a:avLst/>
          </a:prstGeom>
          <a:gradFill>
            <a:gsLst>
              <a:gs pos="0">
                <a:srgbClr val="D6D6D6"/>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3" name="Google Shape;253;p29"/>
          <p:cNvSpPr txBox="1"/>
          <p:nvPr>
            <p:ph type="ctrTitle"/>
          </p:nvPr>
        </p:nvSpPr>
        <p:spPr>
          <a:xfrm>
            <a:off x="3990727" y="493305"/>
            <a:ext cx="7735834" cy="1476897"/>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7F6000"/>
              </a:buClr>
              <a:buSzPts val="5000"/>
              <a:buFont typeface="Avenir"/>
              <a:buNone/>
            </a:pPr>
            <a:r>
              <a:rPr lang="en-US" sz="5000">
                <a:solidFill>
                  <a:srgbClr val="7F6000"/>
                </a:solidFill>
                <a:latin typeface="Avenir"/>
                <a:ea typeface="Avenir"/>
                <a:cs typeface="Avenir"/>
                <a:sym typeface="Avenir"/>
              </a:rPr>
              <a:t>Non-Functional Requirements</a:t>
            </a:r>
            <a:endParaRPr/>
          </a:p>
        </p:txBody>
      </p:sp>
      <p:sp>
        <p:nvSpPr>
          <p:cNvPr id="254" name="Google Shape;254;p29"/>
          <p:cNvSpPr txBox="1"/>
          <p:nvPr/>
        </p:nvSpPr>
        <p:spPr>
          <a:xfrm>
            <a:off x="3990727" y="1970202"/>
            <a:ext cx="8198100" cy="4402200"/>
          </a:xfrm>
          <a:prstGeom prst="rect">
            <a:avLst/>
          </a:prstGeom>
          <a:noFill/>
          <a:ln>
            <a:noFill/>
          </a:ln>
        </p:spPr>
        <p:txBody>
          <a:bodyPr anchorCtr="0" anchor="t" bIns="45700" lIns="91425" spcFirstLastPara="1" rIns="91425" wrap="square" tIns="45700">
            <a:spAutoFit/>
          </a:bodyPr>
          <a:lstStyle/>
          <a:p>
            <a:pPr indent="-406400" lvl="0" marL="457200" marR="0" rtl="0" algn="l">
              <a:spcBef>
                <a:spcPts val="0"/>
              </a:spcBef>
              <a:spcAft>
                <a:spcPts val="0"/>
              </a:spcAft>
              <a:buSzPts val="2800"/>
              <a:buFont typeface="Arial"/>
              <a:buChar char="●"/>
            </a:pPr>
            <a:r>
              <a:rPr lang="en-US" sz="2800">
                <a:solidFill>
                  <a:srgbClr val="262626"/>
                </a:solidFill>
                <a:latin typeface="Arial"/>
                <a:ea typeface="Arial"/>
                <a:cs typeface="Arial"/>
                <a:sym typeface="Arial"/>
              </a:rPr>
              <a:t>NFR 1: </a:t>
            </a:r>
            <a:r>
              <a:rPr lang="en-US" sz="2800">
                <a:solidFill>
                  <a:srgbClr val="595959"/>
                </a:solidFill>
                <a:latin typeface="Arial"/>
                <a:ea typeface="Arial"/>
                <a:cs typeface="Arial"/>
                <a:sym typeface="Arial"/>
              </a:rPr>
              <a:t>The app shall be available and running 24/7.</a:t>
            </a:r>
            <a:endParaRPr/>
          </a:p>
          <a:p>
            <a:pPr indent="0" lvl="0" marL="0" marR="0" rtl="0" algn="l">
              <a:spcBef>
                <a:spcPts val="0"/>
              </a:spcBef>
              <a:spcAft>
                <a:spcPts val="0"/>
              </a:spcAft>
              <a:buNone/>
            </a:pPr>
            <a:r>
              <a:t/>
            </a:r>
            <a:endParaRPr sz="2800">
              <a:solidFill>
                <a:srgbClr val="595959"/>
              </a:solidFill>
              <a:latin typeface="Arial"/>
              <a:ea typeface="Arial"/>
              <a:cs typeface="Arial"/>
              <a:sym typeface="Arial"/>
            </a:endParaRPr>
          </a:p>
          <a:p>
            <a:pPr indent="-406400" lvl="0" marL="457200" marR="0" rtl="0" algn="l">
              <a:spcBef>
                <a:spcPts val="0"/>
              </a:spcBef>
              <a:spcAft>
                <a:spcPts val="0"/>
              </a:spcAft>
              <a:buSzPts val="2800"/>
              <a:buFont typeface="Arial"/>
              <a:buChar char="●"/>
            </a:pPr>
            <a:r>
              <a:rPr lang="en-US" sz="2800">
                <a:solidFill>
                  <a:srgbClr val="262626"/>
                </a:solidFill>
                <a:latin typeface="Arial"/>
                <a:ea typeface="Arial"/>
                <a:cs typeface="Arial"/>
                <a:sym typeface="Arial"/>
              </a:rPr>
              <a:t>NFR 2: </a:t>
            </a:r>
            <a:r>
              <a:rPr lang="en-US" sz="2800">
                <a:solidFill>
                  <a:srgbClr val="595959"/>
                </a:solidFill>
                <a:latin typeface="Arial"/>
                <a:ea typeface="Arial"/>
                <a:cs typeface="Arial"/>
                <a:sym typeface="Arial"/>
              </a:rPr>
              <a:t>The app shall be feasible to maintain.</a:t>
            </a:r>
            <a:endParaRPr/>
          </a:p>
          <a:p>
            <a:pPr indent="0" lvl="0" marL="0" marR="0" rtl="0" algn="l">
              <a:spcBef>
                <a:spcPts val="0"/>
              </a:spcBef>
              <a:spcAft>
                <a:spcPts val="0"/>
              </a:spcAft>
              <a:buNone/>
            </a:pPr>
            <a:r>
              <a:t/>
            </a:r>
            <a:endParaRPr sz="2800">
              <a:solidFill>
                <a:srgbClr val="595959"/>
              </a:solidFill>
              <a:latin typeface="Arial"/>
              <a:ea typeface="Arial"/>
              <a:cs typeface="Arial"/>
              <a:sym typeface="Arial"/>
            </a:endParaRPr>
          </a:p>
          <a:p>
            <a:pPr indent="-406400" lvl="0" marL="457200" marR="0" rtl="0" algn="l">
              <a:spcBef>
                <a:spcPts val="0"/>
              </a:spcBef>
              <a:spcAft>
                <a:spcPts val="0"/>
              </a:spcAft>
              <a:buSzPts val="2800"/>
              <a:buFont typeface="Arial"/>
              <a:buChar char="●"/>
            </a:pPr>
            <a:r>
              <a:rPr lang="en-US" sz="2800">
                <a:solidFill>
                  <a:srgbClr val="262626"/>
                </a:solidFill>
                <a:latin typeface="Arial"/>
                <a:ea typeface="Arial"/>
                <a:cs typeface="Arial"/>
                <a:sym typeface="Arial"/>
              </a:rPr>
              <a:t>NFR</a:t>
            </a:r>
            <a:r>
              <a:rPr lang="en-US" sz="2800">
                <a:solidFill>
                  <a:srgbClr val="262626"/>
                </a:solidFill>
                <a:latin typeface="Arial"/>
                <a:ea typeface="Arial"/>
                <a:cs typeface="Arial"/>
                <a:sym typeface="Arial"/>
              </a:rPr>
              <a:t> </a:t>
            </a:r>
            <a:r>
              <a:rPr lang="en-US" sz="2800">
                <a:solidFill>
                  <a:srgbClr val="262626"/>
                </a:solidFill>
                <a:latin typeface="Arial"/>
                <a:ea typeface="Arial"/>
                <a:cs typeface="Arial"/>
                <a:sym typeface="Arial"/>
              </a:rPr>
              <a:t>3: </a:t>
            </a:r>
            <a:r>
              <a:rPr lang="en-US" sz="2800">
                <a:solidFill>
                  <a:srgbClr val="595959"/>
                </a:solidFill>
                <a:latin typeface="Arial"/>
                <a:ea typeface="Arial"/>
                <a:cs typeface="Arial"/>
                <a:sym typeface="Arial"/>
              </a:rPr>
              <a:t>The app shall navigate the users safely indoors.</a:t>
            </a:r>
            <a:endParaRPr/>
          </a:p>
          <a:p>
            <a:pPr indent="0" lvl="0" marL="0" marR="0" rtl="0" algn="l">
              <a:spcBef>
                <a:spcPts val="0"/>
              </a:spcBef>
              <a:spcAft>
                <a:spcPts val="0"/>
              </a:spcAft>
              <a:buNone/>
            </a:pPr>
            <a:r>
              <a:t/>
            </a:r>
            <a:endParaRPr sz="2800">
              <a:solidFill>
                <a:srgbClr val="595959"/>
              </a:solidFill>
              <a:latin typeface="Arial"/>
              <a:ea typeface="Arial"/>
              <a:cs typeface="Arial"/>
              <a:sym typeface="Arial"/>
            </a:endParaRPr>
          </a:p>
          <a:p>
            <a:pPr indent="-406400" lvl="0" marL="457200" marR="0" rtl="0" algn="l">
              <a:spcBef>
                <a:spcPts val="0"/>
              </a:spcBef>
              <a:spcAft>
                <a:spcPts val="0"/>
              </a:spcAft>
              <a:buSzPts val="2800"/>
              <a:buFont typeface="Arial"/>
              <a:buChar char="●"/>
            </a:pPr>
            <a:r>
              <a:rPr lang="en-US" sz="2800">
                <a:solidFill>
                  <a:srgbClr val="262626"/>
                </a:solidFill>
                <a:latin typeface="Arial"/>
                <a:ea typeface="Arial"/>
                <a:cs typeface="Arial"/>
                <a:sym typeface="Arial"/>
              </a:rPr>
              <a:t>NFR 4: </a:t>
            </a:r>
            <a:r>
              <a:rPr lang="en-US" sz="2800">
                <a:solidFill>
                  <a:srgbClr val="595959"/>
                </a:solidFill>
                <a:latin typeface="Arial"/>
                <a:ea typeface="Arial"/>
                <a:cs typeface="Arial"/>
                <a:sym typeface="Arial"/>
              </a:rPr>
              <a:t>The app shall be scalable to be implemented in other OS or new features.</a:t>
            </a:r>
            <a:endParaRPr/>
          </a:p>
        </p:txBody>
      </p:sp>
      <p:pic>
        <p:nvPicPr>
          <p:cNvPr descr="A web of dots connected" id="255" name="Google Shape;255;p29"/>
          <p:cNvPicPr preferRelativeResize="0"/>
          <p:nvPr/>
        </p:nvPicPr>
        <p:blipFill rotWithShape="1">
          <a:blip r:embed="rId3">
            <a:alphaModFix/>
          </a:blip>
          <a:srcRect b="0" l="0" r="0" t="5455"/>
          <a:stretch/>
        </p:blipFill>
        <p:spPr>
          <a:xfrm rot="5400000">
            <a:off x="-1433542" y="1431382"/>
            <a:ext cx="6855650" cy="3992889"/>
          </a:xfrm>
          <a:custGeom>
            <a:rect b="b" l="l" r="r" t="t"/>
            <a:pathLst>
              <a:path extrusionOk="0" h="3766876" w="8903441">
                <a:moveTo>
                  <a:pt x="8890380" y="1667288"/>
                </a:moveTo>
                <a:lnTo>
                  <a:pt x="8895460" y="1677046"/>
                </a:lnTo>
                <a:cubicBezTo>
                  <a:pt x="8905866" y="1703466"/>
                  <a:pt x="8906717" y="1724063"/>
                  <a:pt x="8894323" y="1729738"/>
                </a:cubicBezTo>
                <a:lnTo>
                  <a:pt x="8891365" y="1729349"/>
                </a:lnTo>
                <a:lnTo>
                  <a:pt x="8891421" y="1712412"/>
                </a:lnTo>
                <a:cubicBezTo>
                  <a:pt x="8891337" y="1700170"/>
                  <a:pt x="8891138" y="1688653"/>
                  <a:pt x="8890856" y="1678595"/>
                </a:cubicBezTo>
                <a:close/>
                <a:moveTo>
                  <a:pt x="8888451" y="1641624"/>
                </a:moveTo>
                <a:cubicBezTo>
                  <a:pt x="8888927" y="1642911"/>
                  <a:pt x="8889388" y="1647125"/>
                  <a:pt x="8889800" y="1653531"/>
                </a:cubicBezTo>
                <a:lnTo>
                  <a:pt x="8890380" y="1667288"/>
                </a:lnTo>
                <a:lnTo>
                  <a:pt x="8884645" y="1656272"/>
                </a:lnTo>
                <a:lnTo>
                  <a:pt x="8886368" y="1643902"/>
                </a:lnTo>
                <a:cubicBezTo>
                  <a:pt x="8887058" y="1640758"/>
                  <a:pt x="8887743" y="1639762"/>
                  <a:pt x="8888451" y="1641624"/>
                </a:cubicBezTo>
                <a:close/>
                <a:moveTo>
                  <a:pt x="999724" y="1241031"/>
                </a:moveTo>
                <a:cubicBezTo>
                  <a:pt x="998379" y="1242269"/>
                  <a:pt x="996554" y="1243547"/>
                  <a:pt x="995210" y="1244785"/>
                </a:cubicBezTo>
                <a:cubicBezTo>
                  <a:pt x="1005261" y="1248940"/>
                  <a:pt x="1015746" y="1252497"/>
                  <a:pt x="1025774" y="1256374"/>
                </a:cubicBezTo>
                <a:cubicBezTo>
                  <a:pt x="1037480" y="1257305"/>
                  <a:pt x="1049668" y="1258195"/>
                  <a:pt x="1060894" y="1259168"/>
                </a:cubicBezTo>
                <a:cubicBezTo>
                  <a:pt x="1040504" y="1253123"/>
                  <a:pt x="1020115" y="1247076"/>
                  <a:pt x="999724" y="1241031"/>
                </a:cubicBezTo>
                <a:close/>
                <a:moveTo>
                  <a:pt x="1319296" y="820371"/>
                </a:moveTo>
                <a:cubicBezTo>
                  <a:pt x="1421680" y="872109"/>
                  <a:pt x="1548101" y="905226"/>
                  <a:pt x="1681342" y="933268"/>
                </a:cubicBezTo>
                <a:cubicBezTo>
                  <a:pt x="1683167" y="931988"/>
                  <a:pt x="1684512" y="930751"/>
                  <a:pt x="1686338" y="929471"/>
                </a:cubicBezTo>
                <a:cubicBezTo>
                  <a:pt x="1563998" y="893197"/>
                  <a:pt x="1441635" y="856646"/>
                  <a:pt x="1319296" y="820371"/>
                </a:cubicBezTo>
                <a:close/>
                <a:moveTo>
                  <a:pt x="7894848" y="858"/>
                </a:moveTo>
                <a:cubicBezTo>
                  <a:pt x="7906700" y="3455"/>
                  <a:pt x="7910528" y="8436"/>
                  <a:pt x="7907341" y="16271"/>
                </a:cubicBezTo>
                <a:cubicBezTo>
                  <a:pt x="7902882" y="26177"/>
                  <a:pt x="7893520" y="35394"/>
                  <a:pt x="7882642" y="43904"/>
                </a:cubicBezTo>
                <a:cubicBezTo>
                  <a:pt x="7831903" y="83897"/>
                  <a:pt x="7856047" y="94090"/>
                  <a:pt x="7927648" y="93123"/>
                </a:cubicBezTo>
                <a:cubicBezTo>
                  <a:pt x="7991511" y="92274"/>
                  <a:pt x="8055318" y="85274"/>
                  <a:pt x="8119655" y="78787"/>
                </a:cubicBezTo>
                <a:cubicBezTo>
                  <a:pt x="8151329" y="75447"/>
                  <a:pt x="8152942" y="77265"/>
                  <a:pt x="8141786" y="93635"/>
                </a:cubicBezTo>
                <a:cubicBezTo>
                  <a:pt x="8123815" y="120677"/>
                  <a:pt x="8122595" y="145410"/>
                  <a:pt x="8151055" y="166138"/>
                </a:cubicBezTo>
                <a:cubicBezTo>
                  <a:pt x="8157767" y="170866"/>
                  <a:pt x="8162605" y="176318"/>
                  <a:pt x="8160811" y="183471"/>
                </a:cubicBezTo>
                <a:cubicBezTo>
                  <a:pt x="8152723" y="212724"/>
                  <a:pt x="8169841" y="236686"/>
                  <a:pt x="8187466" y="260884"/>
                </a:cubicBezTo>
                <a:cubicBezTo>
                  <a:pt x="8217175" y="301371"/>
                  <a:pt x="8254836" y="338641"/>
                  <a:pt x="8295790" y="374783"/>
                </a:cubicBezTo>
                <a:cubicBezTo>
                  <a:pt x="8324664" y="400232"/>
                  <a:pt x="8342922" y="431650"/>
                  <a:pt x="8406170" y="440370"/>
                </a:cubicBezTo>
                <a:cubicBezTo>
                  <a:pt x="8421364" y="442394"/>
                  <a:pt x="8426373" y="449790"/>
                  <a:pt x="8420903" y="459225"/>
                </a:cubicBezTo>
                <a:cubicBezTo>
                  <a:pt x="8402820" y="490474"/>
                  <a:pt x="8417534" y="514648"/>
                  <a:pt x="8450800" y="534955"/>
                </a:cubicBezTo>
                <a:cubicBezTo>
                  <a:pt x="8462563" y="542037"/>
                  <a:pt x="8458146" y="546902"/>
                  <a:pt x="8442097" y="551669"/>
                </a:cubicBezTo>
                <a:cubicBezTo>
                  <a:pt x="8423667" y="556925"/>
                  <a:pt x="8409328" y="564619"/>
                  <a:pt x="8398067" y="574282"/>
                </a:cubicBezTo>
                <a:cubicBezTo>
                  <a:pt x="8379577" y="589897"/>
                  <a:pt x="8370872" y="606612"/>
                  <a:pt x="8363634" y="623477"/>
                </a:cubicBezTo>
                <a:cubicBezTo>
                  <a:pt x="8352394" y="649929"/>
                  <a:pt x="8339133" y="675439"/>
                  <a:pt x="8295388" y="695789"/>
                </a:cubicBezTo>
                <a:cubicBezTo>
                  <a:pt x="8282368" y="701969"/>
                  <a:pt x="8271923" y="709882"/>
                  <a:pt x="8260972" y="717559"/>
                </a:cubicBezTo>
                <a:cubicBezTo>
                  <a:pt x="8264466" y="724248"/>
                  <a:pt x="8273101" y="728807"/>
                  <a:pt x="8289132" y="729358"/>
                </a:cubicBezTo>
                <a:cubicBezTo>
                  <a:pt x="8391169" y="732995"/>
                  <a:pt x="8386647" y="769770"/>
                  <a:pt x="8387346" y="810845"/>
                </a:cubicBezTo>
                <a:cubicBezTo>
                  <a:pt x="8388418" y="861681"/>
                  <a:pt x="8330862" y="890238"/>
                  <a:pt x="8259532" y="916368"/>
                </a:cubicBezTo>
                <a:cubicBezTo>
                  <a:pt x="8235122" y="925226"/>
                  <a:pt x="8199529" y="928071"/>
                  <a:pt x="8191769" y="950020"/>
                </a:cubicBezTo>
                <a:cubicBezTo>
                  <a:pt x="8234379" y="966427"/>
                  <a:pt x="8282955" y="945934"/>
                  <a:pt x="8327664" y="947606"/>
                </a:cubicBezTo>
                <a:cubicBezTo>
                  <a:pt x="8364609" y="949119"/>
                  <a:pt x="8424473" y="941347"/>
                  <a:pt x="8378206" y="982626"/>
                </a:cubicBezTo>
                <a:cubicBezTo>
                  <a:pt x="8364736" y="994722"/>
                  <a:pt x="8382242" y="1001021"/>
                  <a:pt x="8400605" y="1000529"/>
                </a:cubicBezTo>
                <a:cubicBezTo>
                  <a:pt x="8549357" y="995586"/>
                  <a:pt x="8487684" y="1076555"/>
                  <a:pt x="8538706" y="1111533"/>
                </a:cubicBezTo>
                <a:cubicBezTo>
                  <a:pt x="8553092" y="1120905"/>
                  <a:pt x="8540810" y="1141011"/>
                  <a:pt x="8520556" y="1147547"/>
                </a:cubicBezTo>
                <a:cubicBezTo>
                  <a:pt x="8392015" y="1189611"/>
                  <a:pt x="8380569" y="1263373"/>
                  <a:pt x="8322605" y="1331423"/>
                </a:cubicBezTo>
                <a:cubicBezTo>
                  <a:pt x="8393509" y="1350105"/>
                  <a:pt x="8476647" y="1348124"/>
                  <a:pt x="8552563" y="1357692"/>
                </a:cubicBezTo>
                <a:cubicBezTo>
                  <a:pt x="8631413" y="1367560"/>
                  <a:pt x="8632510" y="1380057"/>
                  <a:pt x="8572872" y="1434543"/>
                </a:cubicBezTo>
                <a:cubicBezTo>
                  <a:pt x="8740108" y="1430496"/>
                  <a:pt x="8740108" y="1430496"/>
                  <a:pt x="8695911" y="1511890"/>
                </a:cubicBezTo>
                <a:cubicBezTo>
                  <a:pt x="8766152" y="1509223"/>
                  <a:pt x="8835070" y="1574251"/>
                  <a:pt x="8873147" y="1634187"/>
                </a:cubicBezTo>
                <a:lnTo>
                  <a:pt x="8884645" y="1656272"/>
                </a:lnTo>
                <a:lnTo>
                  <a:pt x="8884254" y="1659075"/>
                </a:lnTo>
                <a:cubicBezTo>
                  <a:pt x="8882795" y="1672543"/>
                  <a:pt x="8881198" y="1691773"/>
                  <a:pt x="8879232" y="1711097"/>
                </a:cubicBezTo>
                <a:lnTo>
                  <a:pt x="8877347" y="1727504"/>
                </a:lnTo>
                <a:lnTo>
                  <a:pt x="8865337" y="1725923"/>
                </a:lnTo>
                <a:cubicBezTo>
                  <a:pt x="8855639" y="1721668"/>
                  <a:pt x="8848716" y="1720054"/>
                  <a:pt x="8843722" y="1720152"/>
                </a:cubicBezTo>
                <a:cubicBezTo>
                  <a:pt x="8828739" y="1720444"/>
                  <a:pt x="8831115" y="1736133"/>
                  <a:pt x="8828004" y="1742073"/>
                </a:cubicBezTo>
                <a:cubicBezTo>
                  <a:pt x="8817547" y="1760900"/>
                  <a:pt x="8843589" y="1770647"/>
                  <a:pt x="8861127" y="1782820"/>
                </a:cubicBezTo>
                <a:cubicBezTo>
                  <a:pt x="8867694" y="1787281"/>
                  <a:pt x="8872382" y="1766445"/>
                  <a:pt x="8875975" y="1739445"/>
                </a:cubicBezTo>
                <a:lnTo>
                  <a:pt x="8877347" y="1727504"/>
                </a:lnTo>
                <a:lnTo>
                  <a:pt x="8891365" y="1729349"/>
                </a:lnTo>
                <a:lnTo>
                  <a:pt x="8891294" y="1750579"/>
                </a:lnTo>
                <a:cubicBezTo>
                  <a:pt x="8890576" y="1802412"/>
                  <a:pt x="8887485" y="1854103"/>
                  <a:pt x="8879895" y="1858687"/>
                </a:cubicBezTo>
                <a:cubicBezTo>
                  <a:pt x="8799411" y="1907447"/>
                  <a:pt x="8858072" y="1996322"/>
                  <a:pt x="8700018" y="2022228"/>
                </a:cubicBezTo>
                <a:cubicBezTo>
                  <a:pt x="8628887" y="2034069"/>
                  <a:pt x="8597252" y="2070985"/>
                  <a:pt x="8546517" y="2094468"/>
                </a:cubicBezTo>
                <a:cubicBezTo>
                  <a:pt x="8369592" y="2175758"/>
                  <a:pt x="8254890" y="2270617"/>
                  <a:pt x="8208310" y="2391116"/>
                </a:cubicBezTo>
                <a:cubicBezTo>
                  <a:pt x="8195251" y="2424444"/>
                  <a:pt x="8137916" y="2455501"/>
                  <a:pt x="8101924" y="2486924"/>
                </a:cubicBezTo>
                <a:cubicBezTo>
                  <a:pt x="8122498" y="2506105"/>
                  <a:pt x="8219539" y="2452814"/>
                  <a:pt x="8188722" y="2510086"/>
                </a:cubicBezTo>
                <a:cubicBezTo>
                  <a:pt x="8165388" y="2553270"/>
                  <a:pt x="8098391" y="2584616"/>
                  <a:pt x="8035596" y="2614194"/>
                </a:cubicBezTo>
                <a:cubicBezTo>
                  <a:pt x="7963481" y="2647947"/>
                  <a:pt x="7883214" y="2677100"/>
                  <a:pt x="7854509" y="2730830"/>
                </a:cubicBezTo>
                <a:cubicBezTo>
                  <a:pt x="7848249" y="2742293"/>
                  <a:pt x="6341566" y="3671513"/>
                  <a:pt x="4141410" y="3763614"/>
                </a:cubicBezTo>
                <a:cubicBezTo>
                  <a:pt x="3781875" y="3778662"/>
                  <a:pt x="2353277" y="3737838"/>
                  <a:pt x="2161737" y="3718831"/>
                </a:cubicBezTo>
                <a:cubicBezTo>
                  <a:pt x="1964811" y="3699179"/>
                  <a:pt x="1793107" y="3646810"/>
                  <a:pt x="1591600" y="3635674"/>
                </a:cubicBezTo>
                <a:cubicBezTo>
                  <a:pt x="1485018" y="3629919"/>
                  <a:pt x="1381185" y="3611329"/>
                  <a:pt x="1390654" y="3531585"/>
                </a:cubicBezTo>
                <a:cubicBezTo>
                  <a:pt x="1393510" y="3508948"/>
                  <a:pt x="1364047" y="3493344"/>
                  <a:pt x="1320867" y="3503571"/>
                </a:cubicBezTo>
                <a:cubicBezTo>
                  <a:pt x="1239265" y="3523046"/>
                  <a:pt x="1198946" y="3494124"/>
                  <a:pt x="1150681" y="3474015"/>
                </a:cubicBezTo>
                <a:cubicBezTo>
                  <a:pt x="1065213" y="3438422"/>
                  <a:pt x="982868" y="3399757"/>
                  <a:pt x="851974" y="3403971"/>
                </a:cubicBezTo>
                <a:cubicBezTo>
                  <a:pt x="873994" y="3367898"/>
                  <a:pt x="917237" y="3369420"/>
                  <a:pt x="956780" y="3372944"/>
                </a:cubicBezTo>
                <a:cubicBezTo>
                  <a:pt x="1061276" y="3382521"/>
                  <a:pt x="1164043" y="3394488"/>
                  <a:pt x="1268515" y="3403788"/>
                </a:cubicBezTo>
                <a:cubicBezTo>
                  <a:pt x="1336376" y="3409863"/>
                  <a:pt x="1404651" y="3420660"/>
                  <a:pt x="1492884" y="3399484"/>
                </a:cubicBezTo>
                <a:cubicBezTo>
                  <a:pt x="1410006" y="3338199"/>
                  <a:pt x="1277736" y="3337777"/>
                  <a:pt x="1169657" y="3325996"/>
                </a:cubicBezTo>
                <a:cubicBezTo>
                  <a:pt x="1034677" y="3311259"/>
                  <a:pt x="951965" y="3268429"/>
                  <a:pt x="853866" y="3221353"/>
                </a:cubicBezTo>
                <a:cubicBezTo>
                  <a:pt x="950752" y="3199416"/>
                  <a:pt x="1014418" y="3234964"/>
                  <a:pt x="1090648" y="3226034"/>
                </a:cubicBezTo>
                <a:cubicBezTo>
                  <a:pt x="1094340" y="3218434"/>
                  <a:pt x="1100169" y="3207568"/>
                  <a:pt x="1099183" y="3207375"/>
                </a:cubicBezTo>
                <a:cubicBezTo>
                  <a:pt x="971072" y="3188118"/>
                  <a:pt x="907890" y="3136018"/>
                  <a:pt x="882137" y="3068880"/>
                </a:cubicBezTo>
                <a:cubicBezTo>
                  <a:pt x="868924" y="3034221"/>
                  <a:pt x="822286" y="3027121"/>
                  <a:pt x="776145" y="3014660"/>
                </a:cubicBezTo>
                <a:cubicBezTo>
                  <a:pt x="613874" y="2970419"/>
                  <a:pt x="443486" y="2933046"/>
                  <a:pt x="307191" y="2864697"/>
                </a:cubicBezTo>
                <a:cubicBezTo>
                  <a:pt x="457123" y="2862170"/>
                  <a:pt x="581367" y="2903594"/>
                  <a:pt x="743379" y="2911759"/>
                </a:cubicBezTo>
                <a:cubicBezTo>
                  <a:pt x="608349" y="2835743"/>
                  <a:pt x="439124" y="2806104"/>
                  <a:pt x="284020" y="2766269"/>
                </a:cubicBezTo>
                <a:cubicBezTo>
                  <a:pt x="213164" y="2748143"/>
                  <a:pt x="147010" y="2722889"/>
                  <a:pt x="63190" y="2717094"/>
                </a:cubicBezTo>
                <a:cubicBezTo>
                  <a:pt x="33455" y="2714947"/>
                  <a:pt x="-16425" y="2709531"/>
                  <a:pt x="5340" y="2681595"/>
                </a:cubicBezTo>
                <a:cubicBezTo>
                  <a:pt x="23652" y="2658441"/>
                  <a:pt x="63627" y="2661368"/>
                  <a:pt x="100237" y="2664591"/>
                </a:cubicBezTo>
                <a:cubicBezTo>
                  <a:pt x="188123" y="2672547"/>
                  <a:pt x="277551" y="2664977"/>
                  <a:pt x="394328" y="2654447"/>
                </a:cubicBezTo>
                <a:cubicBezTo>
                  <a:pt x="290057" y="2592242"/>
                  <a:pt x="112140" y="2629127"/>
                  <a:pt x="21491" y="2562088"/>
                </a:cubicBezTo>
                <a:cubicBezTo>
                  <a:pt x="125636" y="2540073"/>
                  <a:pt x="208727" y="2559644"/>
                  <a:pt x="294268" y="2557453"/>
                </a:cubicBezTo>
                <a:cubicBezTo>
                  <a:pt x="371589" y="2555423"/>
                  <a:pt x="389695" y="2540961"/>
                  <a:pt x="367847" y="2501743"/>
                </a:cubicBezTo>
                <a:cubicBezTo>
                  <a:pt x="333905" y="2440640"/>
                  <a:pt x="373328" y="2404160"/>
                  <a:pt x="486858" y="2411824"/>
                </a:cubicBezTo>
                <a:cubicBezTo>
                  <a:pt x="592120" y="2419095"/>
                  <a:pt x="600599" y="2394285"/>
                  <a:pt x="570008" y="2360312"/>
                </a:cubicBezTo>
                <a:cubicBezTo>
                  <a:pt x="525457" y="2310774"/>
                  <a:pt x="567057" y="2265987"/>
                  <a:pt x="594400" y="2218813"/>
                </a:cubicBezTo>
                <a:cubicBezTo>
                  <a:pt x="635581" y="2147198"/>
                  <a:pt x="612469" y="2115647"/>
                  <a:pt x="505675" y="2074370"/>
                </a:cubicBezTo>
                <a:cubicBezTo>
                  <a:pt x="445534" y="2051386"/>
                  <a:pt x="381431" y="2032947"/>
                  <a:pt x="295650" y="2015851"/>
                </a:cubicBezTo>
                <a:cubicBezTo>
                  <a:pt x="487251" y="1985881"/>
                  <a:pt x="281423" y="1958614"/>
                  <a:pt x="346760" y="1924896"/>
                </a:cubicBezTo>
                <a:cubicBezTo>
                  <a:pt x="481788" y="1901571"/>
                  <a:pt x="600623" y="1980687"/>
                  <a:pt x="783461" y="1939173"/>
                </a:cubicBezTo>
                <a:cubicBezTo>
                  <a:pt x="547912" y="1882335"/>
                  <a:pt x="287006" y="1807013"/>
                  <a:pt x="112183" y="1719100"/>
                </a:cubicBezTo>
                <a:cubicBezTo>
                  <a:pt x="148588" y="1692398"/>
                  <a:pt x="188462" y="1710725"/>
                  <a:pt x="219936" y="1699568"/>
                </a:cubicBezTo>
                <a:cubicBezTo>
                  <a:pt x="218006" y="1694140"/>
                  <a:pt x="220184" y="1685834"/>
                  <a:pt x="214196" y="1683841"/>
                </a:cubicBezTo>
                <a:cubicBezTo>
                  <a:pt x="85284" y="1638910"/>
                  <a:pt x="83720" y="1637648"/>
                  <a:pt x="212296" y="1584947"/>
                </a:cubicBezTo>
                <a:cubicBezTo>
                  <a:pt x="257172" y="1566456"/>
                  <a:pt x="252206" y="1554019"/>
                  <a:pt x="226108" y="1538121"/>
                </a:cubicBezTo>
                <a:cubicBezTo>
                  <a:pt x="207682" y="1526866"/>
                  <a:pt x="185078" y="1517656"/>
                  <a:pt x="192710" y="1488723"/>
                </a:cubicBezTo>
                <a:cubicBezTo>
                  <a:pt x="268435" y="1518175"/>
                  <a:pt x="624154" y="1547955"/>
                  <a:pt x="685843" y="1538903"/>
                </a:cubicBezTo>
                <a:cubicBezTo>
                  <a:pt x="755173" y="1528619"/>
                  <a:pt x="994201" y="1520231"/>
                  <a:pt x="1067153" y="1523622"/>
                </a:cubicBezTo>
                <a:cubicBezTo>
                  <a:pt x="1063138" y="1522015"/>
                  <a:pt x="1059122" y="1520410"/>
                  <a:pt x="1055106" y="1518803"/>
                </a:cubicBezTo>
                <a:cubicBezTo>
                  <a:pt x="983007" y="1486514"/>
                  <a:pt x="909946" y="1454310"/>
                  <a:pt x="864245" y="1408231"/>
                </a:cubicBezTo>
                <a:cubicBezTo>
                  <a:pt x="862153" y="1406456"/>
                  <a:pt x="861045" y="1404874"/>
                  <a:pt x="856768" y="1405809"/>
                </a:cubicBezTo>
                <a:cubicBezTo>
                  <a:pt x="819307" y="1414974"/>
                  <a:pt x="822846" y="1400112"/>
                  <a:pt x="821342" y="1388491"/>
                </a:cubicBezTo>
                <a:cubicBezTo>
                  <a:pt x="819813" y="1376592"/>
                  <a:pt x="812736" y="1367699"/>
                  <a:pt x="784954" y="1371257"/>
                </a:cubicBezTo>
                <a:cubicBezTo>
                  <a:pt x="783512" y="1371384"/>
                  <a:pt x="781566" y="1371274"/>
                  <a:pt x="779619" y="1371165"/>
                </a:cubicBezTo>
                <a:cubicBezTo>
                  <a:pt x="766469" y="1370361"/>
                  <a:pt x="722835" y="1342290"/>
                  <a:pt x="728571" y="1335910"/>
                </a:cubicBezTo>
                <a:cubicBezTo>
                  <a:pt x="741389" y="1321912"/>
                  <a:pt x="726409" y="1316791"/>
                  <a:pt x="713734" y="1310348"/>
                </a:cubicBezTo>
                <a:cubicBezTo>
                  <a:pt x="696009" y="1301550"/>
                  <a:pt x="678333" y="1293308"/>
                  <a:pt x="659695" y="1285149"/>
                </a:cubicBezTo>
                <a:cubicBezTo>
                  <a:pt x="641562" y="1277227"/>
                  <a:pt x="622997" y="1269901"/>
                  <a:pt x="604409" y="1262299"/>
                </a:cubicBezTo>
                <a:cubicBezTo>
                  <a:pt x="561305" y="1256847"/>
                  <a:pt x="517819" y="1252549"/>
                  <a:pt x="472556" y="1250086"/>
                </a:cubicBezTo>
                <a:cubicBezTo>
                  <a:pt x="438951" y="1247999"/>
                  <a:pt x="401379" y="1244860"/>
                  <a:pt x="382690" y="1214040"/>
                </a:cubicBezTo>
                <a:cubicBezTo>
                  <a:pt x="418096" y="1214570"/>
                  <a:pt x="453575" y="1215933"/>
                  <a:pt x="489053" y="1217296"/>
                </a:cubicBezTo>
                <a:cubicBezTo>
                  <a:pt x="454954" y="1204059"/>
                  <a:pt x="421816" y="1190737"/>
                  <a:pt x="390047" y="1176456"/>
                </a:cubicBezTo>
                <a:cubicBezTo>
                  <a:pt x="363810" y="1164487"/>
                  <a:pt x="342232" y="1150431"/>
                  <a:pt x="333292" y="1131347"/>
                </a:cubicBezTo>
                <a:cubicBezTo>
                  <a:pt x="330930" y="1126518"/>
                  <a:pt x="329025" y="1121368"/>
                  <a:pt x="337841" y="1116956"/>
                </a:cubicBezTo>
                <a:cubicBezTo>
                  <a:pt x="347569" y="1111905"/>
                  <a:pt x="355552" y="1114562"/>
                  <a:pt x="363031" y="1116984"/>
                </a:cubicBezTo>
                <a:cubicBezTo>
                  <a:pt x="393929" y="1126864"/>
                  <a:pt x="425283" y="1136425"/>
                  <a:pt x="455724" y="1146625"/>
                </a:cubicBezTo>
                <a:cubicBezTo>
                  <a:pt x="496146" y="1160147"/>
                  <a:pt x="536111" y="1173989"/>
                  <a:pt x="576050" y="1187553"/>
                </a:cubicBezTo>
                <a:cubicBezTo>
                  <a:pt x="519650" y="1157524"/>
                  <a:pt x="457798" y="1131612"/>
                  <a:pt x="391358" y="1108621"/>
                </a:cubicBezTo>
                <a:cubicBezTo>
                  <a:pt x="343386" y="1091844"/>
                  <a:pt x="295414" y="1075067"/>
                  <a:pt x="258466" y="1051446"/>
                </a:cubicBezTo>
                <a:cubicBezTo>
                  <a:pt x="239512" y="1039678"/>
                  <a:pt x="230024" y="1025400"/>
                  <a:pt x="227119" y="1008864"/>
                </a:cubicBezTo>
                <a:cubicBezTo>
                  <a:pt x="226729" y="1004421"/>
                  <a:pt x="227253" y="999338"/>
                  <a:pt x="237176" y="996508"/>
                </a:cubicBezTo>
                <a:cubicBezTo>
                  <a:pt x="247123" y="993956"/>
                  <a:pt x="253208" y="997060"/>
                  <a:pt x="257395" y="1000610"/>
                </a:cubicBezTo>
                <a:cubicBezTo>
                  <a:pt x="262111" y="1004674"/>
                  <a:pt x="267716" y="1007820"/>
                  <a:pt x="275649" y="1009921"/>
                </a:cubicBezTo>
                <a:cubicBezTo>
                  <a:pt x="345186" y="1029563"/>
                  <a:pt x="406508" y="1054962"/>
                  <a:pt x="469199" y="1079402"/>
                </a:cubicBezTo>
                <a:cubicBezTo>
                  <a:pt x="558968" y="1114336"/>
                  <a:pt x="647368" y="1150231"/>
                  <a:pt x="753033" y="1173138"/>
                </a:cubicBezTo>
                <a:cubicBezTo>
                  <a:pt x="793015" y="1181661"/>
                  <a:pt x="834292" y="1188391"/>
                  <a:pt x="865682" y="1187316"/>
                </a:cubicBezTo>
                <a:cubicBezTo>
                  <a:pt x="750261" y="1147076"/>
                  <a:pt x="641375" y="1104025"/>
                  <a:pt x="543487" y="1053852"/>
                </a:cubicBezTo>
                <a:cubicBezTo>
                  <a:pt x="444589" y="1003208"/>
                  <a:pt x="357848" y="947579"/>
                  <a:pt x="295297" y="880592"/>
                </a:cubicBezTo>
                <a:cubicBezTo>
                  <a:pt x="288871" y="873601"/>
                  <a:pt x="284873" y="866676"/>
                  <a:pt x="264758" y="869281"/>
                </a:cubicBezTo>
                <a:cubicBezTo>
                  <a:pt x="255650" y="870360"/>
                  <a:pt x="252375" y="866170"/>
                  <a:pt x="254388" y="861516"/>
                </a:cubicBezTo>
                <a:cubicBezTo>
                  <a:pt x="266992" y="828509"/>
                  <a:pt x="236853" y="810726"/>
                  <a:pt x="190786" y="799099"/>
                </a:cubicBezTo>
                <a:cubicBezTo>
                  <a:pt x="176408" y="795324"/>
                  <a:pt x="175031" y="790688"/>
                  <a:pt x="184973" y="782539"/>
                </a:cubicBezTo>
                <a:cubicBezTo>
                  <a:pt x="198516" y="771277"/>
                  <a:pt x="196123" y="760574"/>
                  <a:pt x="187530" y="750974"/>
                </a:cubicBezTo>
                <a:cubicBezTo>
                  <a:pt x="182644" y="744967"/>
                  <a:pt x="176339" y="739364"/>
                  <a:pt x="170996" y="733676"/>
                </a:cubicBezTo>
                <a:cubicBezTo>
                  <a:pt x="167290" y="730083"/>
                  <a:pt x="161157" y="726424"/>
                  <a:pt x="169444" y="721499"/>
                </a:cubicBezTo>
                <a:cubicBezTo>
                  <a:pt x="177298" y="717172"/>
                  <a:pt x="185665" y="718676"/>
                  <a:pt x="193501" y="719668"/>
                </a:cubicBezTo>
                <a:cubicBezTo>
                  <a:pt x="231170" y="723917"/>
                  <a:pt x="254043" y="736181"/>
                  <a:pt x="265436" y="755609"/>
                </a:cubicBezTo>
                <a:cubicBezTo>
                  <a:pt x="273963" y="769971"/>
                  <a:pt x="281726" y="770130"/>
                  <a:pt x="302333" y="756567"/>
                </a:cubicBezTo>
                <a:cubicBezTo>
                  <a:pt x="317894" y="746247"/>
                  <a:pt x="332387" y="745814"/>
                  <a:pt x="346481" y="751853"/>
                </a:cubicBezTo>
                <a:cubicBezTo>
                  <a:pt x="354007" y="754830"/>
                  <a:pt x="358771" y="759448"/>
                  <a:pt x="364449" y="763428"/>
                </a:cubicBezTo>
                <a:cubicBezTo>
                  <a:pt x="392910" y="784156"/>
                  <a:pt x="422762" y="804202"/>
                  <a:pt x="467363" y="815678"/>
                </a:cubicBezTo>
                <a:cubicBezTo>
                  <a:pt x="487199" y="820933"/>
                  <a:pt x="508355" y="824672"/>
                  <a:pt x="537693" y="816781"/>
                </a:cubicBezTo>
                <a:cubicBezTo>
                  <a:pt x="518386" y="812039"/>
                  <a:pt x="499567" y="812852"/>
                  <a:pt x="482019" y="811593"/>
                </a:cubicBezTo>
                <a:cubicBezTo>
                  <a:pt x="464472" y="810335"/>
                  <a:pt x="454949" y="806693"/>
                  <a:pt x="467050" y="795557"/>
                </a:cubicBezTo>
                <a:cubicBezTo>
                  <a:pt x="473772" y="789371"/>
                  <a:pt x="472878" y="784693"/>
                  <a:pt x="465734" y="780562"/>
                </a:cubicBezTo>
                <a:cubicBezTo>
                  <a:pt x="442763" y="767188"/>
                  <a:pt x="430336" y="747011"/>
                  <a:pt x="384526" y="749353"/>
                </a:cubicBezTo>
                <a:cubicBezTo>
                  <a:pt x="382123" y="749564"/>
                  <a:pt x="379622" y="748664"/>
                  <a:pt x="377146" y="748041"/>
                </a:cubicBezTo>
                <a:cubicBezTo>
                  <a:pt x="367744" y="745789"/>
                  <a:pt x="357358" y="743342"/>
                  <a:pt x="360089" y="735827"/>
                </a:cubicBezTo>
                <a:cubicBezTo>
                  <a:pt x="363301" y="728269"/>
                  <a:pt x="375652" y="725506"/>
                  <a:pt x="386634" y="723703"/>
                </a:cubicBezTo>
                <a:cubicBezTo>
                  <a:pt x="414823" y="719269"/>
                  <a:pt x="437543" y="724271"/>
                  <a:pt x="459375" y="730191"/>
                </a:cubicBezTo>
                <a:cubicBezTo>
                  <a:pt x="512487" y="744837"/>
                  <a:pt x="556932" y="765561"/>
                  <a:pt x="603200" y="785006"/>
                </a:cubicBezTo>
                <a:cubicBezTo>
                  <a:pt x="672604" y="814173"/>
                  <a:pt x="734250" y="848778"/>
                  <a:pt x="810521" y="873425"/>
                </a:cubicBezTo>
                <a:cubicBezTo>
                  <a:pt x="1037317" y="946423"/>
                  <a:pt x="1260943" y="1021938"/>
                  <a:pt x="1494102" y="1090180"/>
                </a:cubicBezTo>
                <a:cubicBezTo>
                  <a:pt x="1580109" y="1115371"/>
                  <a:pt x="1667892" y="1138728"/>
                  <a:pt x="1756565" y="1161167"/>
                </a:cubicBezTo>
                <a:cubicBezTo>
                  <a:pt x="1756899" y="1159458"/>
                  <a:pt x="1757282" y="1158305"/>
                  <a:pt x="1757592" y="1156319"/>
                </a:cubicBezTo>
                <a:cubicBezTo>
                  <a:pt x="1757470" y="1154931"/>
                  <a:pt x="1757324" y="1153264"/>
                  <a:pt x="1757202" y="1151876"/>
                </a:cubicBezTo>
                <a:cubicBezTo>
                  <a:pt x="1694452" y="1137796"/>
                  <a:pt x="1632540" y="1122242"/>
                  <a:pt x="1572453" y="1105409"/>
                </a:cubicBezTo>
                <a:cubicBezTo>
                  <a:pt x="1424942" y="1063789"/>
                  <a:pt x="1288864" y="1014450"/>
                  <a:pt x="1171972" y="951953"/>
                </a:cubicBezTo>
                <a:cubicBezTo>
                  <a:pt x="1162328" y="946924"/>
                  <a:pt x="1152112" y="946421"/>
                  <a:pt x="1137334" y="949118"/>
                </a:cubicBezTo>
                <a:cubicBezTo>
                  <a:pt x="1089682" y="958058"/>
                  <a:pt x="1074050" y="951035"/>
                  <a:pt x="1081493" y="925476"/>
                </a:cubicBezTo>
                <a:cubicBezTo>
                  <a:pt x="1083360" y="919155"/>
                  <a:pt x="1083403" y="914115"/>
                  <a:pt x="1074768" y="909555"/>
                </a:cubicBezTo>
                <a:cubicBezTo>
                  <a:pt x="1036165" y="889158"/>
                  <a:pt x="995714" y="869763"/>
                  <a:pt x="952019" y="852050"/>
                </a:cubicBezTo>
                <a:cubicBezTo>
                  <a:pt x="871170" y="819410"/>
                  <a:pt x="784821" y="790332"/>
                  <a:pt x="709017" y="754450"/>
                </a:cubicBezTo>
                <a:cubicBezTo>
                  <a:pt x="686747" y="743533"/>
                  <a:pt x="669617" y="730485"/>
                  <a:pt x="659046" y="714902"/>
                </a:cubicBezTo>
                <a:cubicBezTo>
                  <a:pt x="655674" y="709602"/>
                  <a:pt x="653624" y="702786"/>
                  <a:pt x="664793" y="697608"/>
                </a:cubicBezTo>
                <a:cubicBezTo>
                  <a:pt x="675483" y="692472"/>
                  <a:pt x="684069" y="696476"/>
                  <a:pt x="692052" y="699133"/>
                </a:cubicBezTo>
                <a:cubicBezTo>
                  <a:pt x="725451" y="709913"/>
                  <a:pt x="759355" y="720929"/>
                  <a:pt x="792779" y="731987"/>
                </a:cubicBezTo>
                <a:cubicBezTo>
                  <a:pt x="826682" y="743003"/>
                  <a:pt x="860155" y="754616"/>
                  <a:pt x="895574" y="766338"/>
                </a:cubicBezTo>
                <a:cubicBezTo>
                  <a:pt x="897416" y="759741"/>
                  <a:pt x="890085" y="758985"/>
                  <a:pt x="886044" y="757101"/>
                </a:cubicBezTo>
                <a:cubicBezTo>
                  <a:pt x="828975" y="730489"/>
                  <a:pt x="766861" y="707118"/>
                  <a:pt x="702924" y="685027"/>
                </a:cubicBezTo>
                <a:cubicBezTo>
                  <a:pt x="653460" y="667821"/>
                  <a:pt x="605342" y="649378"/>
                  <a:pt x="571540" y="622962"/>
                </a:cubicBezTo>
                <a:cubicBezTo>
                  <a:pt x="558524" y="612632"/>
                  <a:pt x="551227" y="601239"/>
                  <a:pt x="552940" y="587657"/>
                </a:cubicBezTo>
                <a:cubicBezTo>
                  <a:pt x="553537" y="583407"/>
                  <a:pt x="554132" y="579157"/>
                  <a:pt x="563623" y="576925"/>
                </a:cubicBezTo>
                <a:cubicBezTo>
                  <a:pt x="571217" y="575139"/>
                  <a:pt x="576243" y="577216"/>
                  <a:pt x="580332" y="579656"/>
                </a:cubicBezTo>
                <a:cubicBezTo>
                  <a:pt x="587500" y="584063"/>
                  <a:pt x="594668" y="588471"/>
                  <a:pt x="604623" y="591516"/>
                </a:cubicBezTo>
                <a:cubicBezTo>
                  <a:pt x="664350" y="609779"/>
                  <a:pt x="720426" y="630601"/>
                  <a:pt x="775136" y="652383"/>
                </a:cubicBezTo>
                <a:cubicBezTo>
                  <a:pt x="864952" y="687874"/>
                  <a:pt x="953882" y="724283"/>
                  <a:pt x="1057795" y="749301"/>
                </a:cubicBezTo>
                <a:cubicBezTo>
                  <a:pt x="1096889" y="758742"/>
                  <a:pt x="1137304" y="766668"/>
                  <a:pt x="1183454" y="768213"/>
                </a:cubicBezTo>
                <a:cubicBezTo>
                  <a:pt x="1181768" y="765563"/>
                  <a:pt x="1178737" y="764150"/>
                  <a:pt x="1175732" y="763015"/>
                </a:cubicBezTo>
                <a:cubicBezTo>
                  <a:pt x="1075170" y="726508"/>
                  <a:pt x="977850" y="688319"/>
                  <a:pt x="888743" y="644370"/>
                </a:cubicBezTo>
                <a:cubicBezTo>
                  <a:pt x="778881" y="590211"/>
                  <a:pt x="683912" y="529148"/>
                  <a:pt x="615490" y="455960"/>
                </a:cubicBezTo>
                <a:cubicBezTo>
                  <a:pt x="612312" y="452882"/>
                  <a:pt x="610122" y="449996"/>
                  <a:pt x="602432" y="450671"/>
                </a:cubicBezTo>
                <a:cubicBezTo>
                  <a:pt x="582748" y="452678"/>
                  <a:pt x="580338" y="447293"/>
                  <a:pt x="582418" y="437876"/>
                </a:cubicBezTo>
                <a:cubicBezTo>
                  <a:pt x="588134" y="414707"/>
                  <a:pt x="573498" y="396964"/>
                  <a:pt x="539211" y="387101"/>
                </a:cubicBezTo>
                <a:cubicBezTo>
                  <a:pt x="514350" y="379769"/>
                  <a:pt x="493430" y="373210"/>
                  <a:pt x="519748" y="352990"/>
                </a:cubicBezTo>
                <a:cubicBezTo>
                  <a:pt x="526113" y="348234"/>
                  <a:pt x="523173" y="342336"/>
                  <a:pt x="520282" y="336993"/>
                </a:cubicBezTo>
                <a:cubicBezTo>
                  <a:pt x="516186" y="328957"/>
                  <a:pt x="507910" y="322968"/>
                  <a:pt x="498650" y="316785"/>
                </a:cubicBezTo>
                <a:cubicBezTo>
                  <a:pt x="493501" y="313319"/>
                  <a:pt x="487271" y="308549"/>
                  <a:pt x="493610" y="303515"/>
                </a:cubicBezTo>
                <a:cubicBezTo>
                  <a:pt x="500838" y="297564"/>
                  <a:pt x="511247" y="300288"/>
                  <a:pt x="519565" y="301237"/>
                </a:cubicBezTo>
                <a:cubicBezTo>
                  <a:pt x="557715" y="305444"/>
                  <a:pt x="581118" y="318221"/>
                  <a:pt x="592560" y="338204"/>
                </a:cubicBezTo>
                <a:cubicBezTo>
                  <a:pt x="599979" y="350985"/>
                  <a:pt x="609184" y="351016"/>
                  <a:pt x="627076" y="339652"/>
                </a:cubicBezTo>
                <a:cubicBezTo>
                  <a:pt x="647275" y="326965"/>
                  <a:pt x="664147" y="326044"/>
                  <a:pt x="679640" y="336997"/>
                </a:cubicBezTo>
                <a:cubicBezTo>
                  <a:pt x="692054" y="345981"/>
                  <a:pt x="702112" y="355732"/>
                  <a:pt x="716352" y="363437"/>
                </a:cubicBezTo>
                <a:cubicBezTo>
                  <a:pt x="754546" y="384710"/>
                  <a:pt x="790508" y="408138"/>
                  <a:pt x="869745" y="400343"/>
                </a:cubicBezTo>
                <a:cubicBezTo>
                  <a:pt x="847718" y="392203"/>
                  <a:pt x="825656" y="394699"/>
                  <a:pt x="806641" y="393290"/>
                </a:cubicBezTo>
                <a:cubicBezTo>
                  <a:pt x="792988" y="392249"/>
                  <a:pt x="779165" y="389265"/>
                  <a:pt x="791435" y="380072"/>
                </a:cubicBezTo>
                <a:cubicBezTo>
                  <a:pt x="805532" y="369601"/>
                  <a:pt x="796441" y="365362"/>
                  <a:pt x="787709" y="359692"/>
                </a:cubicBezTo>
                <a:cubicBezTo>
                  <a:pt x="767647" y="346342"/>
                  <a:pt x="751260" y="330710"/>
                  <a:pt x="711071" y="330880"/>
                </a:cubicBezTo>
                <a:cubicBezTo>
                  <a:pt x="704773" y="330873"/>
                  <a:pt x="699699" y="328240"/>
                  <a:pt x="694722" y="326718"/>
                </a:cubicBezTo>
                <a:cubicBezTo>
                  <a:pt x="687749" y="324532"/>
                  <a:pt x="681713" y="321984"/>
                  <a:pt x="684613" y="316412"/>
                </a:cubicBezTo>
                <a:cubicBezTo>
                  <a:pt x="687565" y="311396"/>
                  <a:pt x="694531" y="307986"/>
                  <a:pt x="703615" y="306629"/>
                </a:cubicBezTo>
                <a:cubicBezTo>
                  <a:pt x="711738" y="305356"/>
                  <a:pt x="720365" y="304319"/>
                  <a:pt x="728585" y="304157"/>
                </a:cubicBezTo>
                <a:cubicBezTo>
                  <a:pt x="765287" y="302895"/>
                  <a:pt x="791378" y="313197"/>
                  <a:pt x="817397" y="322666"/>
                </a:cubicBezTo>
                <a:cubicBezTo>
                  <a:pt x="908436" y="355531"/>
                  <a:pt x="989341" y="394323"/>
                  <a:pt x="1073943" y="431110"/>
                </a:cubicBezTo>
                <a:cubicBezTo>
                  <a:pt x="1158521" y="467620"/>
                  <a:pt x="1256741" y="493978"/>
                  <a:pt x="1349484" y="524175"/>
                </a:cubicBezTo>
                <a:cubicBezTo>
                  <a:pt x="1563417" y="594105"/>
                  <a:pt x="1778287" y="663672"/>
                  <a:pt x="2004921" y="723811"/>
                </a:cubicBezTo>
                <a:cubicBezTo>
                  <a:pt x="2226580" y="782429"/>
                  <a:pt x="2967159" y="809769"/>
                  <a:pt x="3111348" y="808027"/>
                </a:cubicBezTo>
                <a:cubicBezTo>
                  <a:pt x="3295676" y="805559"/>
                  <a:pt x="3730204" y="773014"/>
                  <a:pt x="4173417" y="745585"/>
                </a:cubicBezTo>
                <a:cubicBezTo>
                  <a:pt x="4223504" y="742307"/>
                  <a:pt x="4272653" y="739393"/>
                  <a:pt x="4324760" y="737057"/>
                </a:cubicBezTo>
                <a:cubicBezTo>
                  <a:pt x="5801059" y="670156"/>
                  <a:pt x="6841344" y="326433"/>
                  <a:pt x="6893789" y="305879"/>
                </a:cubicBezTo>
                <a:cubicBezTo>
                  <a:pt x="6978091" y="273014"/>
                  <a:pt x="7258655" y="208091"/>
                  <a:pt x="7259184" y="208604"/>
                </a:cubicBezTo>
                <a:cubicBezTo>
                  <a:pt x="7265440" y="213652"/>
                  <a:pt x="7297274" y="217644"/>
                  <a:pt x="7323059" y="220312"/>
                </a:cubicBezTo>
                <a:lnTo>
                  <a:pt x="7347572" y="222730"/>
                </a:lnTo>
                <a:lnTo>
                  <a:pt x="7350636" y="224083"/>
                </a:lnTo>
                <a:cubicBezTo>
                  <a:pt x="7359607" y="224205"/>
                  <a:pt x="7359159" y="223929"/>
                  <a:pt x="7353245" y="223290"/>
                </a:cubicBezTo>
                <a:lnTo>
                  <a:pt x="7347572" y="222730"/>
                </a:lnTo>
                <a:lnTo>
                  <a:pt x="7342573" y="220523"/>
                </a:lnTo>
                <a:cubicBezTo>
                  <a:pt x="7341302" y="218466"/>
                  <a:pt x="7341191" y="215818"/>
                  <a:pt x="7341465" y="213415"/>
                </a:cubicBezTo>
                <a:cubicBezTo>
                  <a:pt x="7342771" y="200707"/>
                  <a:pt x="7352468" y="189782"/>
                  <a:pt x="7375606" y="182994"/>
                </a:cubicBezTo>
                <a:cubicBezTo>
                  <a:pt x="7397808" y="176568"/>
                  <a:pt x="7420538" y="170655"/>
                  <a:pt x="7443270" y="164742"/>
                </a:cubicBezTo>
                <a:cubicBezTo>
                  <a:pt x="7462204" y="159722"/>
                  <a:pt x="7475181" y="158583"/>
                  <a:pt x="7478299" y="172021"/>
                </a:cubicBezTo>
                <a:cubicBezTo>
                  <a:pt x="7481416" y="185460"/>
                  <a:pt x="7508389" y="189249"/>
                  <a:pt x="7524024" y="179761"/>
                </a:cubicBezTo>
                <a:cubicBezTo>
                  <a:pt x="7585174" y="142492"/>
                  <a:pt x="7658615" y="112820"/>
                  <a:pt x="7727944" y="80430"/>
                </a:cubicBezTo>
                <a:cubicBezTo>
                  <a:pt x="7776349" y="57992"/>
                  <a:pt x="7827303" y="37009"/>
                  <a:pt x="7867024" y="9456"/>
                </a:cubicBezTo>
                <a:cubicBezTo>
                  <a:pt x="7874326" y="4338"/>
                  <a:pt x="7880999" y="-2404"/>
                  <a:pt x="7894848" y="858"/>
                </a:cubicBezTo>
                <a:close/>
              </a:path>
            </a:pathLst>
          </a:custGeom>
          <a:noFill/>
          <a:ln>
            <a:noFill/>
          </a:ln>
        </p:spPr>
      </p:pic>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53"/>
                                        </p:tgtEl>
                                        <p:attrNameLst>
                                          <p:attrName>style.visibility</p:attrName>
                                        </p:attrNameLst>
                                      </p:cBhvr>
                                      <p:to>
                                        <p:strVal val="visible"/>
                                      </p:to>
                                    </p:set>
                                    <p:animEffect filter="fade" transition="in">
                                      <p:cBhvr>
                                        <p:cTn dur="1000"/>
                                        <p:tgtEl>
                                          <p:spTgt spid="253"/>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54"/>
                                        </p:tgtEl>
                                        <p:attrNameLst>
                                          <p:attrName>style.visibility</p:attrName>
                                        </p:attrNameLst>
                                      </p:cBhvr>
                                      <p:to>
                                        <p:strVal val="visible"/>
                                      </p:to>
                                    </p:set>
                                    <p:animEffect filter="fade" transition="in">
                                      <p:cBhvr>
                                        <p:cTn dur="2000"/>
                                        <p:tgtEl>
                                          <p:spTgt spid="2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0"/>
          <p:cNvSpPr/>
          <p:nvPr/>
        </p:nvSpPr>
        <p:spPr>
          <a:xfrm>
            <a:off x="0" y="0"/>
            <a:ext cx="12188952" cy="6858000"/>
          </a:xfrm>
          <a:prstGeom prst="rect">
            <a:avLst/>
          </a:prstGeom>
          <a:gradFill>
            <a:gsLst>
              <a:gs pos="0">
                <a:srgbClr val="D6D6D6"/>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aphicFrame>
        <p:nvGraphicFramePr>
          <p:cNvPr id="261" name="Google Shape;261;p30"/>
          <p:cNvGraphicFramePr/>
          <p:nvPr/>
        </p:nvGraphicFramePr>
        <p:xfrm>
          <a:off x="0" y="0"/>
          <a:ext cx="3000000" cy="3000000"/>
        </p:xfrm>
        <a:graphic>
          <a:graphicData uri="http://schemas.openxmlformats.org/drawingml/2006/table">
            <a:tbl>
              <a:tblPr>
                <a:noFill/>
                <a:tableStyleId>{FDDAB7C1-D039-49B5-AC6F-E5B9CC5EB93A}</a:tableStyleId>
              </a:tblPr>
              <a:tblGrid>
                <a:gridCol w="6096000"/>
                <a:gridCol w="6096000"/>
              </a:tblGrid>
              <a:tr h="2346800">
                <a:tc>
                  <a:txBody>
                    <a:bodyPr/>
                    <a:lstStyle/>
                    <a:p>
                      <a:pPr indent="0" lvl="0" marL="0" rtl="0" algn="ctr">
                        <a:lnSpc>
                          <a:spcPct val="90000"/>
                        </a:lnSpc>
                        <a:spcBef>
                          <a:spcPts val="0"/>
                        </a:spcBef>
                        <a:spcAft>
                          <a:spcPts val="0"/>
                        </a:spcAft>
                        <a:buNone/>
                      </a:pPr>
                      <a:r>
                        <a:rPr lang="en-US" sz="4400">
                          <a:solidFill>
                            <a:srgbClr val="7F6000"/>
                          </a:solidFill>
                          <a:latin typeface="Avenir"/>
                          <a:ea typeface="Avenir"/>
                          <a:cs typeface="Avenir"/>
                          <a:sym typeface="Avenir"/>
                        </a:rPr>
                        <a:t>Functional Requirements Issue</a:t>
                      </a:r>
                      <a:endParaRPr/>
                    </a:p>
                  </a:txBody>
                  <a:tcPr marT="91425" marB="91425" marR="91425" marL="91425"/>
                </a:tc>
                <a:tc>
                  <a:txBody>
                    <a:bodyPr/>
                    <a:lstStyle/>
                    <a:p>
                      <a:pPr indent="0" lvl="0" marL="0" rtl="0" algn="ctr">
                        <a:lnSpc>
                          <a:spcPct val="90000"/>
                        </a:lnSpc>
                        <a:spcBef>
                          <a:spcPts val="0"/>
                        </a:spcBef>
                        <a:spcAft>
                          <a:spcPts val="0"/>
                        </a:spcAft>
                        <a:buClr>
                          <a:srgbClr val="7F6000"/>
                        </a:buClr>
                        <a:buSzPts val="5000"/>
                        <a:buFont typeface="Avenir"/>
                        <a:buNone/>
                      </a:pPr>
                      <a:r>
                        <a:rPr lang="en-US" sz="5000">
                          <a:solidFill>
                            <a:srgbClr val="7F6000"/>
                          </a:solidFill>
                          <a:latin typeface="Avenir"/>
                          <a:ea typeface="Avenir"/>
                          <a:cs typeface="Avenir"/>
                          <a:sym typeface="Avenir"/>
                        </a:rPr>
                        <a:t>Non-Functional Requirements Issue</a:t>
                      </a:r>
                      <a:endParaRPr sz="6000">
                        <a:solidFill>
                          <a:schemeClr val="dk1"/>
                        </a:solidFill>
                        <a:latin typeface="Calibri"/>
                        <a:ea typeface="Calibri"/>
                        <a:cs typeface="Calibri"/>
                        <a:sym typeface="Calibri"/>
                      </a:endParaRPr>
                    </a:p>
                    <a:p>
                      <a:pPr indent="0" lvl="0" marL="0" rtl="0" algn="l">
                        <a:spcBef>
                          <a:spcPts val="0"/>
                        </a:spcBef>
                        <a:spcAft>
                          <a:spcPts val="0"/>
                        </a:spcAft>
                        <a:buNone/>
                      </a:pPr>
                      <a:r>
                        <a:t/>
                      </a:r>
                      <a:endParaRPr/>
                    </a:p>
                  </a:txBody>
                  <a:tcPr marT="91425" marB="91425" marR="91425" marL="91425"/>
                </a:tc>
              </a:tr>
              <a:tr h="1574225">
                <a:tc>
                  <a:txBody>
                    <a:bodyPr/>
                    <a:lstStyle/>
                    <a:p>
                      <a:pPr indent="-381000" lvl="0" marL="457200" rtl="0" algn="l">
                        <a:lnSpc>
                          <a:spcPct val="100000"/>
                        </a:lnSpc>
                        <a:spcBef>
                          <a:spcPts val="0"/>
                        </a:spcBef>
                        <a:spcAft>
                          <a:spcPts val="0"/>
                        </a:spcAft>
                        <a:buClr>
                          <a:srgbClr val="3B3838"/>
                        </a:buClr>
                        <a:buSzPts val="2400"/>
                        <a:buChar char="●"/>
                      </a:pPr>
                      <a:r>
                        <a:rPr lang="en-US" sz="2400">
                          <a:solidFill>
                            <a:srgbClr val="3B3838"/>
                          </a:solidFill>
                        </a:rPr>
                        <a:t>FRI 1: Determined how the user can input values to create account.</a:t>
                      </a:r>
                      <a:endParaRPr/>
                    </a:p>
                  </a:txBody>
                  <a:tcPr marT="91425" marB="91425" marR="91425" marL="91425"/>
                </a:tc>
                <a:tc>
                  <a:txBody>
                    <a:bodyPr/>
                    <a:lstStyle/>
                    <a:p>
                      <a:pPr indent="-381000" lvl="0" marL="457200" rtl="0" algn="l">
                        <a:lnSpc>
                          <a:spcPct val="100000"/>
                        </a:lnSpc>
                        <a:spcBef>
                          <a:spcPts val="0"/>
                        </a:spcBef>
                        <a:spcAft>
                          <a:spcPts val="0"/>
                        </a:spcAft>
                        <a:buClr>
                          <a:srgbClr val="3B3838"/>
                        </a:buClr>
                        <a:buSzPts val="2400"/>
                        <a:buChar char="●"/>
                      </a:pPr>
                      <a:r>
                        <a:rPr lang="en-US" sz="2400">
                          <a:solidFill>
                            <a:srgbClr val="3B3838"/>
                          </a:solidFill>
                        </a:rPr>
                        <a:t>NFRI 1: Using iPhone hardware and UTD map API bring the cost down significantly.</a:t>
                      </a:r>
                      <a:endParaRPr/>
                    </a:p>
                  </a:txBody>
                  <a:tcPr marT="91425" marB="91425" marR="91425" marL="91425"/>
                </a:tc>
              </a:tr>
              <a:tr h="1574225">
                <a:tc>
                  <a:txBody>
                    <a:bodyPr/>
                    <a:lstStyle/>
                    <a:p>
                      <a:pPr indent="-381000" lvl="0" marL="457200" rtl="0" algn="l">
                        <a:lnSpc>
                          <a:spcPct val="100000"/>
                        </a:lnSpc>
                        <a:spcBef>
                          <a:spcPts val="0"/>
                        </a:spcBef>
                        <a:spcAft>
                          <a:spcPts val="0"/>
                        </a:spcAft>
                        <a:buClr>
                          <a:srgbClr val="3B3838"/>
                        </a:buClr>
                        <a:buSzPts val="2400"/>
                        <a:buChar char="●"/>
                      </a:pPr>
                      <a:r>
                        <a:rPr lang="en-US" sz="2400">
                          <a:solidFill>
                            <a:srgbClr val="3B3838"/>
                          </a:solidFill>
                        </a:rPr>
                        <a:t>FRI 2: </a:t>
                      </a:r>
                      <a:r>
                        <a:rPr lang="en-US" sz="2400">
                          <a:solidFill>
                            <a:srgbClr val="3B3838"/>
                          </a:solidFill>
                        </a:rPr>
                        <a:t>Ensure that the app can access the hardware and sensors.</a:t>
                      </a:r>
                      <a:endParaRPr/>
                    </a:p>
                  </a:txBody>
                  <a:tcPr marT="91425" marB="91425" marR="91425" marL="91425"/>
                </a:tc>
                <a:tc>
                  <a:txBody>
                    <a:bodyPr/>
                    <a:lstStyle/>
                    <a:p>
                      <a:pPr indent="-381000" lvl="0" marL="457200" rtl="0" algn="l">
                        <a:lnSpc>
                          <a:spcPct val="100000"/>
                        </a:lnSpc>
                        <a:spcBef>
                          <a:spcPts val="0"/>
                        </a:spcBef>
                        <a:spcAft>
                          <a:spcPts val="0"/>
                        </a:spcAft>
                        <a:buClr>
                          <a:srgbClr val="3B3838"/>
                        </a:buClr>
                        <a:buSzPts val="2400"/>
                        <a:buChar char="●"/>
                      </a:pPr>
                      <a:r>
                        <a:rPr lang="en-US" sz="2400">
                          <a:solidFill>
                            <a:srgbClr val="3B3838"/>
                          </a:solidFill>
                        </a:rPr>
                        <a:t>NFRI 2: </a:t>
                      </a:r>
                      <a:r>
                        <a:rPr lang="en-US" sz="2400">
                          <a:solidFill>
                            <a:srgbClr val="3B3838"/>
                          </a:solidFill>
                        </a:rPr>
                        <a:t>To guarantee indoors navigation the app is dependable of UTD map API.</a:t>
                      </a:r>
                      <a:endParaRPr/>
                    </a:p>
                  </a:txBody>
                  <a:tcPr marT="91425" marB="91425" marR="91425" marL="91425"/>
                </a:tc>
              </a:tr>
              <a:tr h="1224400">
                <a:tc>
                  <a:txBody>
                    <a:bodyPr/>
                    <a:lstStyle/>
                    <a:p>
                      <a:pPr indent="-381000" lvl="0" marL="457200" rtl="0" algn="l">
                        <a:lnSpc>
                          <a:spcPct val="100000"/>
                        </a:lnSpc>
                        <a:spcBef>
                          <a:spcPts val="0"/>
                        </a:spcBef>
                        <a:spcAft>
                          <a:spcPts val="0"/>
                        </a:spcAft>
                        <a:buClr>
                          <a:srgbClr val="3B3838"/>
                        </a:buClr>
                        <a:buSzPts val="2400"/>
                        <a:buChar char="●"/>
                      </a:pPr>
                      <a:r>
                        <a:rPr lang="en-US" sz="2400">
                          <a:solidFill>
                            <a:srgbClr val="3B3838"/>
                          </a:solidFill>
                        </a:rPr>
                        <a:t>FRI 3: </a:t>
                      </a:r>
                      <a:r>
                        <a:rPr lang="en-US" sz="2400">
                          <a:solidFill>
                            <a:srgbClr val="3B3838"/>
                          </a:solidFill>
                        </a:rPr>
                        <a:t>Use UTD map API to guarantee the user can navigate independently of internet connection.</a:t>
                      </a:r>
                      <a:endParaRPr/>
                    </a:p>
                  </a:txBody>
                  <a:tcPr marT="91425" marB="91425" marR="91425" marL="91425"/>
                </a:tc>
                <a:tc>
                  <a:txBody>
                    <a:bodyPr/>
                    <a:lstStyle/>
                    <a:p>
                      <a:pPr indent="-381000" lvl="0" marL="457200" rtl="0" algn="l">
                        <a:lnSpc>
                          <a:spcPct val="100000"/>
                        </a:lnSpc>
                        <a:spcBef>
                          <a:spcPts val="0"/>
                        </a:spcBef>
                        <a:spcAft>
                          <a:spcPts val="0"/>
                        </a:spcAft>
                        <a:buClr>
                          <a:srgbClr val="3B3838"/>
                        </a:buClr>
                        <a:buSzPts val="2400"/>
                        <a:buChar char="●"/>
                      </a:pPr>
                      <a:r>
                        <a:rPr lang="en-US" sz="2400">
                          <a:solidFill>
                            <a:srgbClr val="3B3838"/>
                          </a:solidFill>
                        </a:rPr>
                        <a:t>NFRI 3: </a:t>
                      </a:r>
                      <a:r>
                        <a:rPr lang="en-US" sz="2400">
                          <a:solidFill>
                            <a:srgbClr val="3B3838"/>
                          </a:solidFill>
                        </a:rPr>
                        <a:t>Design the app for future scalability.</a:t>
                      </a:r>
                      <a:endParaRPr/>
                    </a:p>
                  </a:txBody>
                  <a:tcPr marT="91425" marB="91425" marR="91425" marL="91425"/>
                </a:tc>
              </a:tr>
            </a:tbl>
          </a:graphicData>
        </a:graphic>
      </p:graphicFrame>
    </p:spTree>
  </p:cSld>
  <p:clrMapOvr>
    <a:masterClrMapping/>
  </p:clrMapOvr>
  <p:transition spd="slow">
    <p:push/>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1"/>
          <p:cNvSpPr/>
          <p:nvPr/>
        </p:nvSpPr>
        <p:spPr>
          <a:xfrm>
            <a:off x="0" y="0"/>
            <a:ext cx="12192000" cy="6858000"/>
          </a:xfrm>
          <a:prstGeom prst="rect">
            <a:avLst/>
          </a:prstGeom>
          <a:gradFill>
            <a:gsLst>
              <a:gs pos="0">
                <a:srgbClr val="D6D6D6"/>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web of dots connected" id="267" name="Google Shape;267;p31"/>
          <p:cNvPicPr preferRelativeResize="0"/>
          <p:nvPr/>
        </p:nvPicPr>
        <p:blipFill rotWithShape="1">
          <a:blip r:embed="rId3">
            <a:alphaModFix/>
          </a:blip>
          <a:srcRect b="0" l="26477" r="22101" t="9091"/>
          <a:stretch/>
        </p:blipFill>
        <p:spPr>
          <a:xfrm>
            <a:off x="3892378" y="-6289"/>
            <a:ext cx="8299622" cy="6857990"/>
          </a:xfrm>
          <a:prstGeom prst="rect">
            <a:avLst/>
          </a:prstGeom>
          <a:noFill/>
          <a:ln>
            <a:noFill/>
          </a:ln>
        </p:spPr>
      </p:pic>
      <p:sp>
        <p:nvSpPr>
          <p:cNvPr id="268" name="Google Shape;268;p31"/>
          <p:cNvSpPr/>
          <p:nvPr/>
        </p:nvSpPr>
        <p:spPr>
          <a:xfrm>
            <a:off x="0" y="0"/>
            <a:ext cx="9756601" cy="6858000"/>
          </a:xfrm>
          <a:prstGeom prst="rect">
            <a:avLst/>
          </a:prstGeom>
          <a:gradFill>
            <a:gsLst>
              <a:gs pos="0">
                <a:srgbClr val="FFFFFF">
                  <a:alpha val="0"/>
                </a:srgbClr>
              </a:gs>
              <a:gs pos="19000">
                <a:srgbClr val="FFFFFF">
                  <a:alpha val="37647"/>
                </a:srgbClr>
              </a:gs>
              <a:gs pos="35000">
                <a:srgbClr val="FFFFFF">
                  <a:alpha val="78823"/>
                </a:srgbClr>
              </a:gs>
              <a:gs pos="58000">
                <a:schemeClr val="lt1"/>
              </a:gs>
              <a:gs pos="100000">
                <a:schemeClr val="lt1"/>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69" name="Google Shape;269;p31"/>
          <p:cNvSpPr/>
          <p:nvPr/>
        </p:nvSpPr>
        <p:spPr>
          <a:xfrm rot="5400000">
            <a:off x="759921" y="346791"/>
            <a:ext cx="146304" cy="704088"/>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270" name="Google Shape;270;p31"/>
          <p:cNvSpPr/>
          <p:nvPr/>
        </p:nvSpPr>
        <p:spPr>
          <a:xfrm>
            <a:off x="481029" y="4546920"/>
            <a:ext cx="3977640" cy="18288"/>
          </a:xfrm>
          <a:prstGeom prst="rect">
            <a:avLst/>
          </a:prstGeom>
          <a:solidFill>
            <a:srgbClr val="D5D5D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71" name="Google Shape;271;p31"/>
          <p:cNvSpPr txBox="1"/>
          <p:nvPr/>
        </p:nvSpPr>
        <p:spPr>
          <a:xfrm>
            <a:off x="481029" y="1224724"/>
            <a:ext cx="1769802"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rgbClr val="3F3F3F"/>
                </a:solidFill>
                <a:latin typeface="Calibri"/>
                <a:ea typeface="Calibri"/>
                <a:cs typeface="Calibri"/>
                <a:sym typeface="Calibri"/>
              </a:rPr>
              <a:t>Problems</a:t>
            </a:r>
            <a:endParaRPr/>
          </a:p>
        </p:txBody>
      </p:sp>
      <p:sp>
        <p:nvSpPr>
          <p:cNvPr id="272" name="Google Shape;272;p31"/>
          <p:cNvSpPr txBox="1"/>
          <p:nvPr>
            <p:ph type="ctrTitle"/>
          </p:nvPr>
        </p:nvSpPr>
        <p:spPr>
          <a:xfrm>
            <a:off x="1222424" y="259925"/>
            <a:ext cx="5339907" cy="87782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rgbClr val="A5775C"/>
              </a:buClr>
              <a:buSzPts val="5000"/>
              <a:buFont typeface="Avenir"/>
              <a:buNone/>
            </a:pPr>
            <a:r>
              <a:rPr lang="en-US" sz="5000">
                <a:solidFill>
                  <a:srgbClr val="A5775C"/>
                </a:solidFill>
                <a:latin typeface="Avenir"/>
                <a:ea typeface="Avenir"/>
                <a:cs typeface="Avenir"/>
                <a:sym typeface="Avenir"/>
              </a:rPr>
              <a:t>Req. Specification</a:t>
            </a:r>
            <a:endParaRPr sz="5000">
              <a:solidFill>
                <a:srgbClr val="A5775C"/>
              </a:solidFill>
              <a:latin typeface="Avenir"/>
              <a:ea typeface="Avenir"/>
              <a:cs typeface="Avenir"/>
              <a:sym typeface="Avenir"/>
            </a:endParaRPr>
          </a:p>
        </p:txBody>
      </p:sp>
      <p:sp>
        <p:nvSpPr>
          <p:cNvPr id="273" name="Google Shape;273;p31"/>
          <p:cNvSpPr txBox="1"/>
          <p:nvPr/>
        </p:nvSpPr>
        <p:spPr>
          <a:xfrm>
            <a:off x="431326" y="3962150"/>
            <a:ext cx="13803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rgbClr val="3F3F3F"/>
                </a:solidFill>
                <a:latin typeface="Arial"/>
                <a:ea typeface="Arial"/>
                <a:cs typeface="Arial"/>
                <a:sym typeface="Arial"/>
              </a:rPr>
              <a:t>Goals</a:t>
            </a:r>
            <a:endParaRPr/>
          </a:p>
        </p:txBody>
      </p:sp>
      <p:sp>
        <p:nvSpPr>
          <p:cNvPr id="274" name="Google Shape;274;p31"/>
          <p:cNvSpPr txBox="1"/>
          <p:nvPr/>
        </p:nvSpPr>
        <p:spPr>
          <a:xfrm>
            <a:off x="481029" y="1809499"/>
            <a:ext cx="6415717" cy="1754326"/>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How can a blind person avoid obstacles through an environment using this app?</a:t>
            </a:r>
            <a:endParaRPr sz="2400">
              <a:solidFill>
                <a:srgbClr val="595959"/>
              </a:solidFill>
              <a:latin typeface="Arial"/>
              <a:ea typeface="Arial"/>
              <a:cs typeface="Arial"/>
              <a:sym typeface="Arial"/>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How can a blind person identify objects around them using the app?</a:t>
            </a:r>
            <a:endParaRPr sz="2400">
              <a:solidFill>
                <a:srgbClr val="595959"/>
              </a:solidFill>
              <a:latin typeface="Arial"/>
              <a:ea typeface="Arial"/>
              <a:cs typeface="Arial"/>
              <a:sym typeface="Arial"/>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How can a blind person stay safe in an emergency using this app?</a:t>
            </a:r>
            <a:endParaRPr sz="2400">
              <a:solidFill>
                <a:srgbClr val="595959"/>
              </a:solidFill>
              <a:latin typeface="Arial"/>
              <a:ea typeface="Arial"/>
              <a:cs typeface="Arial"/>
              <a:sym typeface="Arial"/>
            </a:endParaRPr>
          </a:p>
        </p:txBody>
      </p:sp>
      <p:sp>
        <p:nvSpPr>
          <p:cNvPr id="275" name="Google Shape;275;p31"/>
          <p:cNvSpPr txBox="1"/>
          <p:nvPr/>
        </p:nvSpPr>
        <p:spPr>
          <a:xfrm>
            <a:off x="481029" y="4570557"/>
            <a:ext cx="6415717" cy="923330"/>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Improve obstacle safety</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Increase surroundings awareness</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Enhance emergency help</a:t>
            </a:r>
            <a:endParaRPr sz="2400">
              <a:solidFill>
                <a:srgbClr val="595959"/>
              </a:solidFill>
              <a:latin typeface="Arial"/>
              <a:ea typeface="Arial"/>
              <a:cs typeface="Arial"/>
              <a:sym typeface="Arial"/>
            </a:endParaRPr>
          </a:p>
        </p:txBody>
      </p:sp>
      <p:sp>
        <p:nvSpPr>
          <p:cNvPr id="276" name="Google Shape;276;p31"/>
          <p:cNvSpPr txBox="1"/>
          <p:nvPr/>
        </p:nvSpPr>
        <p:spPr>
          <a:xfrm>
            <a:off x="239089" y="6422567"/>
            <a:ext cx="3061351"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rgbClr val="757070"/>
                </a:solidFill>
                <a:latin typeface="Avenir"/>
                <a:ea typeface="Avenir"/>
                <a:cs typeface="Avenir"/>
                <a:sym typeface="Avenir"/>
              </a:rPr>
              <a:t>WRS Document reference: Content: -Page</a:t>
            </a:r>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72"/>
                                        </p:tgtEl>
                                        <p:attrNameLst>
                                          <p:attrName>style.visibility</p:attrName>
                                        </p:attrNameLst>
                                      </p:cBhvr>
                                      <p:to>
                                        <p:strVal val="visible"/>
                                      </p:to>
                                    </p:set>
                                    <p:animEffect filter="fade" transition="in">
                                      <p:cBhvr>
                                        <p:cTn dur="1000"/>
                                        <p:tgtEl>
                                          <p:spTgt spid="27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71"/>
                                        </p:tgtEl>
                                        <p:attrNameLst>
                                          <p:attrName>style.visibility</p:attrName>
                                        </p:attrNameLst>
                                      </p:cBhvr>
                                      <p:to>
                                        <p:strVal val="visible"/>
                                      </p:to>
                                    </p:set>
                                    <p:animEffect filter="fade" transition="in">
                                      <p:cBhvr>
                                        <p:cTn dur="1000"/>
                                        <p:tgtEl>
                                          <p:spTgt spid="271"/>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73"/>
                                        </p:tgtEl>
                                        <p:attrNameLst>
                                          <p:attrName>style.visibility</p:attrName>
                                        </p:attrNameLst>
                                      </p:cBhvr>
                                      <p:to>
                                        <p:strVal val="visible"/>
                                      </p:to>
                                    </p:set>
                                    <p:animEffect filter="fade" transition="in">
                                      <p:cBhvr>
                                        <p:cTn dur="1000"/>
                                        <p:tgtEl>
                                          <p:spTgt spid="273"/>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274"/>
                                        </p:tgtEl>
                                        <p:attrNameLst>
                                          <p:attrName>style.visibility</p:attrName>
                                        </p:attrNameLst>
                                      </p:cBhvr>
                                      <p:to>
                                        <p:strVal val="visible"/>
                                      </p:to>
                                    </p:set>
                                    <p:animEffect filter="fade" transition="in">
                                      <p:cBhvr>
                                        <p:cTn dur="1000"/>
                                        <p:tgtEl>
                                          <p:spTgt spid="274"/>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275"/>
                                        </p:tgtEl>
                                        <p:attrNameLst>
                                          <p:attrName>style.visibility</p:attrName>
                                        </p:attrNameLst>
                                      </p:cBhvr>
                                      <p:to>
                                        <p:strVal val="visible"/>
                                      </p:to>
                                    </p:set>
                                    <p:animEffect filter="fade" transition="in">
                                      <p:cBhvr>
                                        <p:cTn dur="1000"/>
                                        <p:tgtEl>
                                          <p:spTgt spid="2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4"/>
          <p:cNvSpPr txBox="1"/>
          <p:nvPr/>
        </p:nvSpPr>
        <p:spPr>
          <a:xfrm>
            <a:off x="838200" y="0"/>
            <a:ext cx="10515599" cy="6857990"/>
          </a:xfrm>
          <a:prstGeom prst="rect">
            <a:avLst/>
          </a:prstGeom>
          <a:noFill/>
          <a:ln>
            <a:noFill/>
          </a:ln>
        </p:spPr>
        <p:txBody>
          <a:bodyPr anchorCtr="0" anchor="b" bIns="45700" lIns="91425" spcFirstLastPara="1" rIns="91425" wrap="square" tIns="45700">
            <a:noAutofit/>
          </a:bodyPr>
          <a:lstStyle/>
          <a:p>
            <a:pPr indent="0" lvl="0" marL="0" marR="0" rtl="0" algn="ctr">
              <a:lnSpc>
                <a:spcPct val="100000"/>
              </a:lnSpc>
              <a:spcBef>
                <a:spcPts val="0"/>
              </a:spcBef>
              <a:spcAft>
                <a:spcPts val="0"/>
              </a:spcAft>
              <a:buClr>
                <a:srgbClr val="7F6000"/>
              </a:buClr>
              <a:buSzPts val="4400"/>
              <a:buFont typeface="Calibri"/>
              <a:buNone/>
            </a:pPr>
            <a:r>
              <a:rPr lang="en-US" sz="4400">
                <a:solidFill>
                  <a:srgbClr val="7F6000"/>
                </a:solidFill>
                <a:latin typeface="Calibri"/>
                <a:ea typeface="Calibri"/>
                <a:cs typeface="Calibri"/>
                <a:sym typeface="Calibri"/>
              </a:rPr>
              <a:t>Project Phase 1</a:t>
            </a:r>
            <a:endParaRPr/>
          </a:p>
          <a:p>
            <a:pPr indent="0" lvl="0" marL="0" marR="0" rtl="0" algn="ctr">
              <a:lnSpc>
                <a:spcPct val="100000"/>
              </a:lnSpc>
              <a:spcBef>
                <a:spcPts val="0"/>
              </a:spcBef>
              <a:spcAft>
                <a:spcPts val="0"/>
              </a:spcAft>
              <a:buClr>
                <a:srgbClr val="7F6000"/>
              </a:buClr>
              <a:buSzPts val="4400"/>
              <a:buFont typeface="Calibri"/>
              <a:buNone/>
            </a:pPr>
            <a:r>
              <a:rPr lang="en-US" sz="4400">
                <a:solidFill>
                  <a:srgbClr val="7F6000"/>
                </a:solidFill>
                <a:latin typeface="Calibri"/>
                <a:ea typeface="Calibri"/>
                <a:cs typeface="Calibri"/>
                <a:sym typeface="Calibri"/>
              </a:rPr>
              <a:t>System Requirements Specification</a:t>
            </a:r>
            <a:endParaRPr/>
          </a:p>
          <a:p>
            <a:pPr indent="0" lvl="0" marL="0" marR="0" rtl="0" algn="ctr">
              <a:lnSpc>
                <a:spcPct val="100000"/>
              </a:lnSpc>
              <a:spcBef>
                <a:spcPts val="0"/>
              </a:spcBef>
              <a:spcAft>
                <a:spcPts val="0"/>
              </a:spcAft>
              <a:buClr>
                <a:srgbClr val="7F6000"/>
              </a:buClr>
              <a:buSzPts val="4400"/>
              <a:buFont typeface="Calibri"/>
              <a:buNone/>
            </a:pPr>
            <a:r>
              <a:rPr lang="en-US" sz="4400">
                <a:solidFill>
                  <a:srgbClr val="7F6000"/>
                </a:solidFill>
                <a:latin typeface="Calibri"/>
                <a:ea typeface="Calibri"/>
                <a:cs typeface="Calibri"/>
                <a:sym typeface="Calibri"/>
              </a:rPr>
              <a:t>Professor/Instructor: Dr. Lawrence Chung</a:t>
            </a:r>
            <a:endParaRPr/>
          </a:p>
          <a:p>
            <a:pPr indent="0" lvl="0" marL="0" marR="0" rtl="0" algn="ctr">
              <a:lnSpc>
                <a:spcPct val="100000"/>
              </a:lnSpc>
              <a:spcBef>
                <a:spcPts val="0"/>
              </a:spcBef>
              <a:spcAft>
                <a:spcPts val="0"/>
              </a:spcAft>
              <a:buClr>
                <a:srgbClr val="7F6000"/>
              </a:buClr>
              <a:buSzPts val="4400"/>
              <a:buFont typeface="Calibri"/>
              <a:buNone/>
            </a:pPr>
            <a:r>
              <a:rPr lang="en-US" sz="4400">
                <a:solidFill>
                  <a:srgbClr val="7F6000"/>
                </a:solidFill>
                <a:latin typeface="Calibri"/>
                <a:ea typeface="Calibri"/>
                <a:cs typeface="Calibri"/>
                <a:sym typeface="Calibri"/>
              </a:rPr>
              <a:t>Teaching Assistant: Vlad Birsan</a:t>
            </a:r>
            <a:endParaRPr sz="4400">
              <a:solidFill>
                <a:srgbClr val="7F6000"/>
              </a:solidFill>
              <a:latin typeface="Calibri"/>
              <a:ea typeface="Calibri"/>
              <a:cs typeface="Calibri"/>
              <a:sym typeface="Calibri"/>
            </a:endParaRPr>
          </a:p>
        </p:txBody>
      </p:sp>
      <p:pic>
        <p:nvPicPr>
          <p:cNvPr id="98" name="Google Shape;98;p14"/>
          <p:cNvPicPr preferRelativeResize="0"/>
          <p:nvPr/>
        </p:nvPicPr>
        <p:blipFill rotWithShape="1">
          <a:blip r:embed="rId3">
            <a:alphaModFix/>
          </a:blip>
          <a:srcRect b="0" l="0" r="0" t="0"/>
          <a:stretch/>
        </p:blipFill>
        <p:spPr>
          <a:xfrm>
            <a:off x="2968936" y="113848"/>
            <a:ext cx="3127065" cy="2774014"/>
          </a:xfrm>
          <a:prstGeom prst="rect">
            <a:avLst/>
          </a:prstGeom>
          <a:noFill/>
          <a:ln>
            <a:noFill/>
          </a:ln>
        </p:spPr>
      </p:pic>
      <p:pic>
        <p:nvPicPr>
          <p:cNvPr id="99" name="Google Shape;99;p14"/>
          <p:cNvPicPr preferRelativeResize="0"/>
          <p:nvPr/>
        </p:nvPicPr>
        <p:blipFill rotWithShape="1">
          <a:blip r:embed="rId3">
            <a:alphaModFix/>
          </a:blip>
          <a:srcRect b="0" l="0" r="0" t="0"/>
          <a:stretch/>
        </p:blipFill>
        <p:spPr>
          <a:xfrm>
            <a:off x="6095999" y="113848"/>
            <a:ext cx="3127065" cy="277401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1000"/>
                                        <p:tgtEl>
                                          <p:spTgt spid="97"/>
                                        </p:tgtEl>
                                      </p:cBhvr>
                                    </p:animEffect>
                                  </p:childTnLst>
                                </p:cTn>
                              </p:par>
                              <p:par>
                                <p:cTn fill="hold" nodeType="withEffect" presetClass="entr" presetID="10" presetSubtype="0">
                                  <p:stCondLst>
                                    <p:cond delay="1500"/>
                                  </p:stCondLst>
                                  <p:childTnLst>
                                    <p:set>
                                      <p:cBhvr>
                                        <p:cTn dur="1" fill="hold">
                                          <p:stCondLst>
                                            <p:cond delay="0"/>
                                          </p:stCondLst>
                                        </p:cTn>
                                        <p:tgtEl>
                                          <p:spTgt spid="98"/>
                                        </p:tgtEl>
                                        <p:attrNameLst>
                                          <p:attrName>style.visibility</p:attrName>
                                        </p:attrNameLst>
                                      </p:cBhvr>
                                      <p:to>
                                        <p:strVal val="visible"/>
                                      </p:to>
                                    </p:set>
                                    <p:animEffect filter="fade" transition="in">
                                      <p:cBhvr>
                                        <p:cTn dur="500"/>
                                        <p:tgtEl>
                                          <p:spTgt spid="98"/>
                                        </p:tgtEl>
                                      </p:cBhvr>
                                    </p:animEffect>
                                  </p:childTnLst>
                                </p:cTn>
                              </p:par>
                              <p:par>
                                <p:cTn fill="hold" nodeType="withEffect" presetClass="entr" presetID="10" presetSubtype="0">
                                  <p:stCondLst>
                                    <p:cond delay="1500"/>
                                  </p:stCondLst>
                                  <p:childTnLst>
                                    <p:set>
                                      <p:cBhvr>
                                        <p:cTn dur="1" fill="hold">
                                          <p:stCondLst>
                                            <p:cond delay="0"/>
                                          </p:stCondLst>
                                        </p:cTn>
                                        <p:tgtEl>
                                          <p:spTgt spid="99"/>
                                        </p:tgtEl>
                                        <p:attrNameLst>
                                          <p:attrName>style.visibility</p:attrName>
                                        </p:attrNameLst>
                                      </p:cBhvr>
                                      <p:to>
                                        <p:strVal val="visible"/>
                                      </p:to>
                                    </p:set>
                                    <p:animEffect filter="fade" transition="in">
                                      <p:cBhvr>
                                        <p:cTn dur="500"/>
                                        <p:tgtEl>
                                          <p:spTgt spid="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2"/>
          <p:cNvSpPr/>
          <p:nvPr/>
        </p:nvSpPr>
        <p:spPr>
          <a:xfrm>
            <a:off x="0" y="0"/>
            <a:ext cx="12191695" cy="6858000"/>
          </a:xfrm>
          <a:prstGeom prst="rect">
            <a:avLst/>
          </a:prstGeom>
          <a:gradFill>
            <a:gsLst>
              <a:gs pos="0">
                <a:srgbClr val="D6D6D6"/>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82" name="Google Shape;282;p32"/>
          <p:cNvSpPr txBox="1"/>
          <p:nvPr>
            <p:ph type="ctrTitle"/>
          </p:nvPr>
        </p:nvSpPr>
        <p:spPr>
          <a:xfrm>
            <a:off x="347779" y="4766104"/>
            <a:ext cx="3430203" cy="638228"/>
          </a:xfrm>
          <a:prstGeom prst="rect">
            <a:avLst/>
          </a:prstGeom>
          <a:noFill/>
          <a:ln>
            <a:noFill/>
          </a:ln>
        </p:spPr>
        <p:txBody>
          <a:bodyPr anchorCtr="0" anchor="t" bIns="45700" lIns="91425" spcFirstLastPara="1" rIns="91425" wrap="square" tIns="45700">
            <a:normAutofit fontScale="90000"/>
          </a:bodyPr>
          <a:lstStyle/>
          <a:p>
            <a:pPr indent="0" lvl="0" marL="0" rtl="0" algn="l">
              <a:lnSpc>
                <a:spcPct val="90000"/>
              </a:lnSpc>
              <a:spcBef>
                <a:spcPts val="0"/>
              </a:spcBef>
              <a:spcAft>
                <a:spcPts val="0"/>
              </a:spcAft>
              <a:buClr>
                <a:srgbClr val="7F6000"/>
              </a:buClr>
              <a:buSzPct val="100000"/>
              <a:buFont typeface="Avenir"/>
              <a:buNone/>
            </a:pPr>
            <a:r>
              <a:rPr lang="en-US">
                <a:solidFill>
                  <a:srgbClr val="7F6000"/>
                </a:solidFill>
                <a:latin typeface="Avenir"/>
                <a:ea typeface="Avenir"/>
                <a:cs typeface="Avenir"/>
                <a:sym typeface="Avenir"/>
              </a:rPr>
              <a:t>Prototype</a:t>
            </a:r>
            <a:endParaRPr/>
          </a:p>
        </p:txBody>
      </p:sp>
      <p:pic>
        <p:nvPicPr>
          <p:cNvPr descr="A web of dots connected" id="283" name="Google Shape;283;p32"/>
          <p:cNvPicPr preferRelativeResize="0"/>
          <p:nvPr/>
        </p:nvPicPr>
        <p:blipFill rotWithShape="1">
          <a:blip r:embed="rId3">
            <a:alphaModFix/>
          </a:blip>
          <a:srcRect b="6951" l="0" r="0" t="16042"/>
          <a:stretch/>
        </p:blipFill>
        <p:spPr>
          <a:xfrm>
            <a:off x="-1" y="10"/>
            <a:ext cx="12192001" cy="4201449"/>
          </a:xfrm>
          <a:prstGeom prst="rect">
            <a:avLst/>
          </a:prstGeom>
          <a:noFill/>
          <a:ln>
            <a:noFill/>
          </a:ln>
        </p:spPr>
      </p:pic>
      <p:grpSp>
        <p:nvGrpSpPr>
          <p:cNvPr id="284" name="Google Shape;284;p32"/>
          <p:cNvGrpSpPr/>
          <p:nvPr/>
        </p:nvGrpSpPr>
        <p:grpSpPr>
          <a:xfrm>
            <a:off x="-1" y="2941813"/>
            <a:ext cx="12188952" cy="1828800"/>
            <a:chOff x="-305" y="3144820"/>
            <a:chExt cx="9182100" cy="1551136"/>
          </a:xfrm>
        </p:grpSpPr>
        <p:sp>
          <p:nvSpPr>
            <p:cNvPr id="285" name="Google Shape;285;p32"/>
            <p:cNvSpPr/>
            <p:nvPr/>
          </p:nvSpPr>
          <p:spPr>
            <a:xfrm>
              <a:off x="-305" y="3676854"/>
              <a:ext cx="9182100" cy="1019102"/>
            </a:xfrm>
            <a:custGeom>
              <a:rect b="b" l="l" r="r" t="t"/>
              <a:pathLst>
                <a:path extrusionOk="0" h="1019102" w="9182100">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gradFill>
              <a:gsLst>
                <a:gs pos="0">
                  <a:srgbClr val="D6D6D6"/>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86" name="Google Shape;286;p32"/>
            <p:cNvSpPr/>
            <p:nvPr/>
          </p:nvSpPr>
          <p:spPr>
            <a:xfrm>
              <a:off x="-305" y="3144820"/>
              <a:ext cx="9182100" cy="932744"/>
            </a:xfrm>
            <a:custGeom>
              <a:rect b="b" l="l" r="r" t="t"/>
              <a:pathLst>
                <a:path extrusionOk="0" h="932744" w="9182100">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lt1">
                <a:alpha val="29803"/>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87" name="Google Shape;287;p32"/>
            <p:cNvSpPr/>
            <p:nvPr/>
          </p:nvSpPr>
          <p:spPr>
            <a:xfrm>
              <a:off x="-305" y="3580789"/>
              <a:ext cx="9182100" cy="544245"/>
            </a:xfrm>
            <a:custGeom>
              <a:rect b="b" l="l" r="r" t="t"/>
              <a:pathLst>
                <a:path extrusionOk="0" h="544245" w="9182100">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lt1">
                <a:alpha val="29803"/>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88" name="Google Shape;288;p32"/>
            <p:cNvSpPr/>
            <p:nvPr/>
          </p:nvSpPr>
          <p:spPr>
            <a:xfrm>
              <a:off x="-305" y="3324550"/>
              <a:ext cx="9182100" cy="765639"/>
            </a:xfrm>
            <a:custGeom>
              <a:rect b="b" l="l" r="r" t="t"/>
              <a:pathLst>
                <a:path extrusionOk="0" h="765639" w="9182100">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lt1">
                <a:alpha val="29803"/>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89" name="Google Shape;289;p32"/>
          <p:cNvSpPr txBox="1"/>
          <p:nvPr/>
        </p:nvSpPr>
        <p:spPr>
          <a:xfrm>
            <a:off x="347779" y="5607946"/>
            <a:ext cx="3935436"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solidFill>
                  <a:srgbClr val="3F3F3F"/>
                </a:solidFill>
                <a:latin typeface="Arial"/>
                <a:ea typeface="Arial"/>
                <a:cs typeface="Arial"/>
                <a:sym typeface="Arial"/>
              </a:rPr>
              <a:t>Blind Vision app demonstration</a:t>
            </a:r>
            <a:endParaRPr/>
          </a:p>
        </p:txBody>
      </p:sp>
      <p:pic>
        <p:nvPicPr>
          <p:cNvPr id="290" name="Google Shape;290;p32"/>
          <p:cNvPicPr preferRelativeResize="0"/>
          <p:nvPr/>
        </p:nvPicPr>
        <p:blipFill rotWithShape="1">
          <a:blip r:embed="rId4">
            <a:alphaModFix/>
          </a:blip>
          <a:srcRect b="0" l="0" r="0" t="0"/>
          <a:stretch/>
        </p:blipFill>
        <p:spPr>
          <a:xfrm>
            <a:off x="6544386" y="0"/>
            <a:ext cx="3386137" cy="6858000"/>
          </a:xfrm>
          <a:prstGeom prst="rect">
            <a:avLst/>
          </a:prstGeom>
          <a:noFill/>
          <a:ln>
            <a:noFill/>
          </a:ln>
        </p:spPr>
      </p:pic>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82"/>
                                        </p:tgtEl>
                                        <p:attrNameLst>
                                          <p:attrName>style.visibility</p:attrName>
                                        </p:attrNameLst>
                                      </p:cBhvr>
                                      <p:to>
                                        <p:strVal val="visible"/>
                                      </p:to>
                                    </p:set>
                                    <p:animEffect filter="fade" transition="in">
                                      <p:cBhvr>
                                        <p:cTn dur="1000"/>
                                        <p:tgtEl>
                                          <p:spTgt spid="28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89"/>
                                        </p:tgtEl>
                                        <p:attrNameLst>
                                          <p:attrName>style.visibility</p:attrName>
                                        </p:attrNameLst>
                                      </p:cBhvr>
                                      <p:to>
                                        <p:strVal val="visible"/>
                                      </p:to>
                                    </p:set>
                                    <p:animEffect filter="fade" transition="in">
                                      <p:cBhvr>
                                        <p:cTn dur="500"/>
                                        <p:tgtEl>
                                          <p:spTgt spid="289"/>
                                        </p:tgtEl>
                                      </p:cBhvr>
                                    </p:animEffect>
                                  </p:childTnLst>
                                </p:cTn>
                              </p:par>
                            </p:childTnLst>
                          </p:cTn>
                        </p:par>
                        <p:par>
                          <p:cTn fill="hold">
                            <p:stCondLst>
                              <p:cond delay="1500"/>
                            </p:stCondLst>
                            <p:childTnLst>
                              <p:par>
                                <p:cTn fill="hold" nodeType="afterEffect" presetClass="entr" presetID="10" presetSubtype="0">
                                  <p:stCondLst>
                                    <p:cond delay="1000"/>
                                  </p:stCondLst>
                                  <p:childTnLst>
                                    <p:set>
                                      <p:cBhvr>
                                        <p:cTn dur="1" fill="hold">
                                          <p:stCondLst>
                                            <p:cond delay="0"/>
                                          </p:stCondLst>
                                        </p:cTn>
                                        <p:tgtEl>
                                          <p:spTgt spid="290"/>
                                        </p:tgtEl>
                                        <p:attrNameLst>
                                          <p:attrName>style.visibility</p:attrName>
                                        </p:attrNameLst>
                                      </p:cBhvr>
                                      <p:to>
                                        <p:strVal val="visible"/>
                                      </p:to>
                                    </p:set>
                                    <p:animEffect filter="fade" transition="in">
                                      <p:cBhvr>
                                        <p:cTn dur="1500"/>
                                        <p:tgtEl>
                                          <p:spTgt spid="2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3"/>
          <p:cNvSpPr/>
          <p:nvPr/>
        </p:nvSpPr>
        <p:spPr>
          <a:xfrm>
            <a:off x="0" y="0"/>
            <a:ext cx="12192000" cy="6858000"/>
          </a:xfrm>
          <a:prstGeom prst="rect">
            <a:avLst/>
          </a:prstGeom>
          <a:gradFill>
            <a:gsLst>
              <a:gs pos="0">
                <a:srgbClr val="D6D6D6"/>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96" name="Google Shape;296;p33"/>
          <p:cNvSpPr/>
          <p:nvPr/>
        </p:nvSpPr>
        <p:spPr>
          <a:xfrm>
            <a:off x="0" y="0"/>
            <a:ext cx="9756601" cy="6858000"/>
          </a:xfrm>
          <a:prstGeom prst="rect">
            <a:avLst/>
          </a:prstGeom>
          <a:gradFill>
            <a:gsLst>
              <a:gs pos="0">
                <a:srgbClr val="FFFFFF">
                  <a:alpha val="0"/>
                </a:srgbClr>
              </a:gs>
              <a:gs pos="19000">
                <a:srgbClr val="FFFFFF">
                  <a:alpha val="37647"/>
                </a:srgbClr>
              </a:gs>
              <a:gs pos="35000">
                <a:srgbClr val="FFFFFF">
                  <a:alpha val="78823"/>
                </a:srgbClr>
              </a:gs>
              <a:gs pos="58000">
                <a:schemeClr val="lt1"/>
              </a:gs>
              <a:gs pos="100000">
                <a:schemeClr val="lt1"/>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97" name="Google Shape;297;p33"/>
          <p:cNvSpPr/>
          <p:nvPr/>
        </p:nvSpPr>
        <p:spPr>
          <a:xfrm rot="5400000">
            <a:off x="759921" y="346791"/>
            <a:ext cx="146304" cy="704088"/>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298" name="Google Shape;298;p33"/>
          <p:cNvSpPr/>
          <p:nvPr/>
        </p:nvSpPr>
        <p:spPr>
          <a:xfrm>
            <a:off x="481029" y="4546920"/>
            <a:ext cx="3977640" cy="18288"/>
          </a:xfrm>
          <a:prstGeom prst="rect">
            <a:avLst/>
          </a:prstGeom>
          <a:solidFill>
            <a:srgbClr val="D5D5D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id="299" name="Google Shape;299;p33"/>
          <p:cNvPicPr preferRelativeResize="0"/>
          <p:nvPr/>
        </p:nvPicPr>
        <p:blipFill rotWithShape="1">
          <a:blip r:embed="rId3">
            <a:alphaModFix/>
          </a:blip>
          <a:srcRect b="0" l="0" r="0" t="0"/>
          <a:stretch/>
        </p:blipFill>
        <p:spPr>
          <a:xfrm>
            <a:off x="7260731" y="2018594"/>
            <a:ext cx="3127065" cy="2774014"/>
          </a:xfrm>
          <a:prstGeom prst="rect">
            <a:avLst/>
          </a:prstGeom>
          <a:noFill/>
          <a:ln>
            <a:noFill/>
          </a:ln>
        </p:spPr>
      </p:pic>
      <p:sp>
        <p:nvSpPr>
          <p:cNvPr id="300" name="Google Shape;300;p33"/>
          <p:cNvSpPr txBox="1"/>
          <p:nvPr>
            <p:ph type="ctrTitle"/>
          </p:nvPr>
        </p:nvSpPr>
        <p:spPr>
          <a:xfrm>
            <a:off x="6608301" y="4792596"/>
            <a:ext cx="4431900" cy="8778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7F6000"/>
              </a:buClr>
              <a:buSzPts val="6000"/>
              <a:buFont typeface="Avenir"/>
              <a:buNone/>
            </a:pPr>
            <a:r>
              <a:rPr lang="en-US">
                <a:solidFill>
                  <a:srgbClr val="7F6000"/>
                </a:solidFill>
                <a:latin typeface="Avenir"/>
                <a:ea typeface="Avenir"/>
                <a:cs typeface="Avenir"/>
                <a:sym typeface="Avenir"/>
              </a:rPr>
              <a:t>Blind Vision</a:t>
            </a:r>
            <a:endParaRPr/>
          </a:p>
        </p:txBody>
      </p:sp>
      <p:sp>
        <p:nvSpPr>
          <p:cNvPr id="301" name="Google Shape;301;p33"/>
          <p:cNvSpPr txBox="1"/>
          <p:nvPr/>
        </p:nvSpPr>
        <p:spPr>
          <a:xfrm>
            <a:off x="5635692" y="448696"/>
            <a:ext cx="6377100" cy="1569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4800">
                <a:solidFill>
                  <a:srgbClr val="3F3F3F"/>
                </a:solidFill>
                <a:latin typeface="Arial"/>
                <a:ea typeface="Arial"/>
                <a:cs typeface="Arial"/>
                <a:sym typeface="Arial"/>
              </a:rPr>
              <a:t>W</a:t>
            </a:r>
            <a:r>
              <a:rPr lang="en-US" sz="4800">
                <a:solidFill>
                  <a:srgbClr val="3F3F3F"/>
                </a:solidFill>
                <a:latin typeface="Arial"/>
                <a:ea typeface="Arial"/>
                <a:cs typeface="Arial"/>
                <a:sym typeface="Arial"/>
              </a:rPr>
              <a:t>hy should you </a:t>
            </a:r>
            <a:r>
              <a:rPr lang="en-US" sz="4800">
                <a:solidFill>
                  <a:srgbClr val="3F3F3F"/>
                </a:solidFill>
              </a:rPr>
              <a:t>choose us</a:t>
            </a:r>
            <a:r>
              <a:rPr lang="en-US" sz="4800">
                <a:solidFill>
                  <a:srgbClr val="3F3F3F"/>
                </a:solidFill>
                <a:latin typeface="Arial"/>
                <a:ea typeface="Arial"/>
                <a:cs typeface="Arial"/>
                <a:sym typeface="Arial"/>
              </a:rPr>
              <a:t>?</a:t>
            </a:r>
            <a:endParaRPr/>
          </a:p>
        </p:txBody>
      </p:sp>
      <p:sp>
        <p:nvSpPr>
          <p:cNvPr id="302" name="Google Shape;302;p33"/>
          <p:cNvSpPr/>
          <p:nvPr/>
        </p:nvSpPr>
        <p:spPr>
          <a:xfrm>
            <a:off x="0" y="0"/>
            <a:ext cx="3094892" cy="2157046"/>
          </a:xfrm>
          <a:prstGeom prst="rect">
            <a:avLst/>
          </a:prstGeom>
          <a:solidFill>
            <a:schemeClr val="lt1"/>
          </a:solidFill>
          <a:ln cap="flat" cmpd="sng" w="12700">
            <a:solidFill>
              <a:srgbClr val="1C305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web of dots connected" id="303" name="Google Shape;303;p33"/>
          <p:cNvPicPr preferRelativeResize="0"/>
          <p:nvPr/>
        </p:nvPicPr>
        <p:blipFill rotWithShape="1">
          <a:blip r:embed="rId4">
            <a:alphaModFix/>
          </a:blip>
          <a:srcRect b="2" l="0" r="2" t="5457"/>
          <a:stretch/>
        </p:blipFill>
        <p:spPr>
          <a:xfrm rot="5400000">
            <a:off x="-611141" y="611141"/>
            <a:ext cx="6857999" cy="5635718"/>
          </a:xfrm>
          <a:custGeom>
            <a:rect b="b" l="l" r="r" t="t"/>
            <a:pathLst>
              <a:path extrusionOk="0" h="3766876" w="8903441">
                <a:moveTo>
                  <a:pt x="8890380" y="1667288"/>
                </a:moveTo>
                <a:lnTo>
                  <a:pt x="8895460" y="1677046"/>
                </a:lnTo>
                <a:cubicBezTo>
                  <a:pt x="8905866" y="1703466"/>
                  <a:pt x="8906717" y="1724063"/>
                  <a:pt x="8894323" y="1729738"/>
                </a:cubicBezTo>
                <a:lnTo>
                  <a:pt x="8891365" y="1729349"/>
                </a:lnTo>
                <a:lnTo>
                  <a:pt x="8891421" y="1712412"/>
                </a:lnTo>
                <a:cubicBezTo>
                  <a:pt x="8891337" y="1700170"/>
                  <a:pt x="8891138" y="1688653"/>
                  <a:pt x="8890856" y="1678595"/>
                </a:cubicBezTo>
                <a:close/>
                <a:moveTo>
                  <a:pt x="8888451" y="1641624"/>
                </a:moveTo>
                <a:cubicBezTo>
                  <a:pt x="8888927" y="1642911"/>
                  <a:pt x="8889388" y="1647125"/>
                  <a:pt x="8889800" y="1653531"/>
                </a:cubicBezTo>
                <a:lnTo>
                  <a:pt x="8890380" y="1667288"/>
                </a:lnTo>
                <a:lnTo>
                  <a:pt x="8884645" y="1656272"/>
                </a:lnTo>
                <a:lnTo>
                  <a:pt x="8886368" y="1643902"/>
                </a:lnTo>
                <a:cubicBezTo>
                  <a:pt x="8887058" y="1640758"/>
                  <a:pt x="8887743" y="1639762"/>
                  <a:pt x="8888451" y="1641624"/>
                </a:cubicBezTo>
                <a:close/>
                <a:moveTo>
                  <a:pt x="999724" y="1241031"/>
                </a:moveTo>
                <a:cubicBezTo>
                  <a:pt x="998379" y="1242269"/>
                  <a:pt x="996554" y="1243547"/>
                  <a:pt x="995210" y="1244785"/>
                </a:cubicBezTo>
                <a:cubicBezTo>
                  <a:pt x="1005261" y="1248940"/>
                  <a:pt x="1015746" y="1252497"/>
                  <a:pt x="1025774" y="1256374"/>
                </a:cubicBezTo>
                <a:cubicBezTo>
                  <a:pt x="1037480" y="1257305"/>
                  <a:pt x="1049668" y="1258195"/>
                  <a:pt x="1060894" y="1259168"/>
                </a:cubicBezTo>
                <a:cubicBezTo>
                  <a:pt x="1040504" y="1253123"/>
                  <a:pt x="1020115" y="1247076"/>
                  <a:pt x="999724" y="1241031"/>
                </a:cubicBezTo>
                <a:close/>
                <a:moveTo>
                  <a:pt x="1319296" y="820371"/>
                </a:moveTo>
                <a:cubicBezTo>
                  <a:pt x="1421680" y="872109"/>
                  <a:pt x="1548101" y="905226"/>
                  <a:pt x="1681342" y="933268"/>
                </a:cubicBezTo>
                <a:cubicBezTo>
                  <a:pt x="1683167" y="931988"/>
                  <a:pt x="1684512" y="930751"/>
                  <a:pt x="1686338" y="929471"/>
                </a:cubicBezTo>
                <a:cubicBezTo>
                  <a:pt x="1563998" y="893197"/>
                  <a:pt x="1441635" y="856646"/>
                  <a:pt x="1319296" y="820371"/>
                </a:cubicBezTo>
                <a:close/>
                <a:moveTo>
                  <a:pt x="7894848" y="858"/>
                </a:moveTo>
                <a:cubicBezTo>
                  <a:pt x="7906700" y="3455"/>
                  <a:pt x="7910528" y="8436"/>
                  <a:pt x="7907341" y="16271"/>
                </a:cubicBezTo>
                <a:cubicBezTo>
                  <a:pt x="7902882" y="26177"/>
                  <a:pt x="7893520" y="35394"/>
                  <a:pt x="7882642" y="43904"/>
                </a:cubicBezTo>
                <a:cubicBezTo>
                  <a:pt x="7831903" y="83897"/>
                  <a:pt x="7856047" y="94090"/>
                  <a:pt x="7927648" y="93123"/>
                </a:cubicBezTo>
                <a:cubicBezTo>
                  <a:pt x="7991511" y="92274"/>
                  <a:pt x="8055318" y="85274"/>
                  <a:pt x="8119655" y="78787"/>
                </a:cubicBezTo>
                <a:cubicBezTo>
                  <a:pt x="8151329" y="75447"/>
                  <a:pt x="8152942" y="77265"/>
                  <a:pt x="8141786" y="93635"/>
                </a:cubicBezTo>
                <a:cubicBezTo>
                  <a:pt x="8123815" y="120677"/>
                  <a:pt x="8122595" y="145410"/>
                  <a:pt x="8151055" y="166138"/>
                </a:cubicBezTo>
                <a:cubicBezTo>
                  <a:pt x="8157767" y="170866"/>
                  <a:pt x="8162605" y="176318"/>
                  <a:pt x="8160811" y="183471"/>
                </a:cubicBezTo>
                <a:cubicBezTo>
                  <a:pt x="8152723" y="212724"/>
                  <a:pt x="8169841" y="236686"/>
                  <a:pt x="8187466" y="260884"/>
                </a:cubicBezTo>
                <a:cubicBezTo>
                  <a:pt x="8217175" y="301371"/>
                  <a:pt x="8254836" y="338641"/>
                  <a:pt x="8295790" y="374783"/>
                </a:cubicBezTo>
                <a:cubicBezTo>
                  <a:pt x="8324664" y="400232"/>
                  <a:pt x="8342922" y="431650"/>
                  <a:pt x="8406170" y="440370"/>
                </a:cubicBezTo>
                <a:cubicBezTo>
                  <a:pt x="8421364" y="442394"/>
                  <a:pt x="8426373" y="449790"/>
                  <a:pt x="8420903" y="459225"/>
                </a:cubicBezTo>
                <a:cubicBezTo>
                  <a:pt x="8402820" y="490474"/>
                  <a:pt x="8417534" y="514648"/>
                  <a:pt x="8450800" y="534955"/>
                </a:cubicBezTo>
                <a:cubicBezTo>
                  <a:pt x="8462563" y="542037"/>
                  <a:pt x="8458146" y="546902"/>
                  <a:pt x="8442097" y="551669"/>
                </a:cubicBezTo>
                <a:cubicBezTo>
                  <a:pt x="8423667" y="556925"/>
                  <a:pt x="8409328" y="564619"/>
                  <a:pt x="8398067" y="574282"/>
                </a:cubicBezTo>
                <a:cubicBezTo>
                  <a:pt x="8379577" y="589897"/>
                  <a:pt x="8370872" y="606612"/>
                  <a:pt x="8363634" y="623477"/>
                </a:cubicBezTo>
                <a:cubicBezTo>
                  <a:pt x="8352394" y="649929"/>
                  <a:pt x="8339133" y="675439"/>
                  <a:pt x="8295388" y="695789"/>
                </a:cubicBezTo>
                <a:cubicBezTo>
                  <a:pt x="8282368" y="701969"/>
                  <a:pt x="8271923" y="709882"/>
                  <a:pt x="8260972" y="717559"/>
                </a:cubicBezTo>
                <a:cubicBezTo>
                  <a:pt x="8264466" y="724248"/>
                  <a:pt x="8273101" y="728807"/>
                  <a:pt x="8289132" y="729358"/>
                </a:cubicBezTo>
                <a:cubicBezTo>
                  <a:pt x="8391169" y="732995"/>
                  <a:pt x="8386647" y="769770"/>
                  <a:pt x="8387346" y="810845"/>
                </a:cubicBezTo>
                <a:cubicBezTo>
                  <a:pt x="8388418" y="861681"/>
                  <a:pt x="8330862" y="890238"/>
                  <a:pt x="8259532" y="916368"/>
                </a:cubicBezTo>
                <a:cubicBezTo>
                  <a:pt x="8235122" y="925226"/>
                  <a:pt x="8199529" y="928071"/>
                  <a:pt x="8191769" y="950020"/>
                </a:cubicBezTo>
                <a:cubicBezTo>
                  <a:pt x="8234379" y="966427"/>
                  <a:pt x="8282955" y="945934"/>
                  <a:pt x="8327664" y="947606"/>
                </a:cubicBezTo>
                <a:cubicBezTo>
                  <a:pt x="8364609" y="949119"/>
                  <a:pt x="8424473" y="941347"/>
                  <a:pt x="8378206" y="982626"/>
                </a:cubicBezTo>
                <a:cubicBezTo>
                  <a:pt x="8364736" y="994722"/>
                  <a:pt x="8382242" y="1001021"/>
                  <a:pt x="8400605" y="1000529"/>
                </a:cubicBezTo>
                <a:cubicBezTo>
                  <a:pt x="8549357" y="995586"/>
                  <a:pt x="8487684" y="1076555"/>
                  <a:pt x="8538706" y="1111533"/>
                </a:cubicBezTo>
                <a:cubicBezTo>
                  <a:pt x="8553092" y="1120905"/>
                  <a:pt x="8540810" y="1141011"/>
                  <a:pt x="8520556" y="1147547"/>
                </a:cubicBezTo>
                <a:cubicBezTo>
                  <a:pt x="8392015" y="1189611"/>
                  <a:pt x="8380569" y="1263373"/>
                  <a:pt x="8322605" y="1331423"/>
                </a:cubicBezTo>
                <a:cubicBezTo>
                  <a:pt x="8393509" y="1350105"/>
                  <a:pt x="8476647" y="1348124"/>
                  <a:pt x="8552563" y="1357692"/>
                </a:cubicBezTo>
                <a:cubicBezTo>
                  <a:pt x="8631413" y="1367560"/>
                  <a:pt x="8632510" y="1380057"/>
                  <a:pt x="8572872" y="1434543"/>
                </a:cubicBezTo>
                <a:cubicBezTo>
                  <a:pt x="8740108" y="1430496"/>
                  <a:pt x="8740108" y="1430496"/>
                  <a:pt x="8695911" y="1511890"/>
                </a:cubicBezTo>
                <a:cubicBezTo>
                  <a:pt x="8766152" y="1509223"/>
                  <a:pt x="8835070" y="1574251"/>
                  <a:pt x="8873147" y="1634187"/>
                </a:cubicBezTo>
                <a:lnTo>
                  <a:pt x="8884645" y="1656272"/>
                </a:lnTo>
                <a:lnTo>
                  <a:pt x="8884254" y="1659075"/>
                </a:lnTo>
                <a:cubicBezTo>
                  <a:pt x="8882795" y="1672543"/>
                  <a:pt x="8881198" y="1691773"/>
                  <a:pt x="8879232" y="1711097"/>
                </a:cubicBezTo>
                <a:lnTo>
                  <a:pt x="8877347" y="1727504"/>
                </a:lnTo>
                <a:lnTo>
                  <a:pt x="8865337" y="1725923"/>
                </a:lnTo>
                <a:cubicBezTo>
                  <a:pt x="8855639" y="1721668"/>
                  <a:pt x="8848716" y="1720054"/>
                  <a:pt x="8843722" y="1720152"/>
                </a:cubicBezTo>
                <a:cubicBezTo>
                  <a:pt x="8828739" y="1720444"/>
                  <a:pt x="8831115" y="1736133"/>
                  <a:pt x="8828004" y="1742073"/>
                </a:cubicBezTo>
                <a:cubicBezTo>
                  <a:pt x="8817547" y="1760900"/>
                  <a:pt x="8843589" y="1770647"/>
                  <a:pt x="8861127" y="1782820"/>
                </a:cubicBezTo>
                <a:cubicBezTo>
                  <a:pt x="8867694" y="1787281"/>
                  <a:pt x="8872382" y="1766445"/>
                  <a:pt x="8875975" y="1739445"/>
                </a:cubicBezTo>
                <a:lnTo>
                  <a:pt x="8877347" y="1727504"/>
                </a:lnTo>
                <a:lnTo>
                  <a:pt x="8891365" y="1729349"/>
                </a:lnTo>
                <a:lnTo>
                  <a:pt x="8891294" y="1750579"/>
                </a:lnTo>
                <a:cubicBezTo>
                  <a:pt x="8890576" y="1802412"/>
                  <a:pt x="8887485" y="1854103"/>
                  <a:pt x="8879895" y="1858687"/>
                </a:cubicBezTo>
                <a:cubicBezTo>
                  <a:pt x="8799411" y="1907447"/>
                  <a:pt x="8858072" y="1996322"/>
                  <a:pt x="8700018" y="2022228"/>
                </a:cubicBezTo>
                <a:cubicBezTo>
                  <a:pt x="8628887" y="2034069"/>
                  <a:pt x="8597252" y="2070985"/>
                  <a:pt x="8546517" y="2094468"/>
                </a:cubicBezTo>
                <a:cubicBezTo>
                  <a:pt x="8369592" y="2175758"/>
                  <a:pt x="8254890" y="2270617"/>
                  <a:pt x="8208310" y="2391116"/>
                </a:cubicBezTo>
                <a:cubicBezTo>
                  <a:pt x="8195251" y="2424444"/>
                  <a:pt x="8137916" y="2455501"/>
                  <a:pt x="8101924" y="2486924"/>
                </a:cubicBezTo>
                <a:cubicBezTo>
                  <a:pt x="8122498" y="2506105"/>
                  <a:pt x="8219539" y="2452814"/>
                  <a:pt x="8188722" y="2510086"/>
                </a:cubicBezTo>
                <a:cubicBezTo>
                  <a:pt x="8165388" y="2553270"/>
                  <a:pt x="8098391" y="2584616"/>
                  <a:pt x="8035596" y="2614194"/>
                </a:cubicBezTo>
                <a:cubicBezTo>
                  <a:pt x="7963481" y="2647947"/>
                  <a:pt x="7883214" y="2677100"/>
                  <a:pt x="7854509" y="2730830"/>
                </a:cubicBezTo>
                <a:cubicBezTo>
                  <a:pt x="7848249" y="2742293"/>
                  <a:pt x="6341566" y="3671513"/>
                  <a:pt x="4141410" y="3763614"/>
                </a:cubicBezTo>
                <a:cubicBezTo>
                  <a:pt x="3781875" y="3778662"/>
                  <a:pt x="2353277" y="3737838"/>
                  <a:pt x="2161737" y="3718831"/>
                </a:cubicBezTo>
                <a:cubicBezTo>
                  <a:pt x="1964811" y="3699179"/>
                  <a:pt x="1793107" y="3646810"/>
                  <a:pt x="1591600" y="3635674"/>
                </a:cubicBezTo>
                <a:cubicBezTo>
                  <a:pt x="1485018" y="3629919"/>
                  <a:pt x="1381185" y="3611329"/>
                  <a:pt x="1390654" y="3531585"/>
                </a:cubicBezTo>
                <a:cubicBezTo>
                  <a:pt x="1393510" y="3508948"/>
                  <a:pt x="1364047" y="3493344"/>
                  <a:pt x="1320867" y="3503571"/>
                </a:cubicBezTo>
                <a:cubicBezTo>
                  <a:pt x="1239265" y="3523046"/>
                  <a:pt x="1198946" y="3494124"/>
                  <a:pt x="1150681" y="3474015"/>
                </a:cubicBezTo>
                <a:cubicBezTo>
                  <a:pt x="1065213" y="3438422"/>
                  <a:pt x="982868" y="3399757"/>
                  <a:pt x="851974" y="3403971"/>
                </a:cubicBezTo>
                <a:cubicBezTo>
                  <a:pt x="873994" y="3367898"/>
                  <a:pt x="917237" y="3369420"/>
                  <a:pt x="956780" y="3372944"/>
                </a:cubicBezTo>
                <a:cubicBezTo>
                  <a:pt x="1061276" y="3382521"/>
                  <a:pt x="1164043" y="3394488"/>
                  <a:pt x="1268515" y="3403788"/>
                </a:cubicBezTo>
                <a:cubicBezTo>
                  <a:pt x="1336376" y="3409863"/>
                  <a:pt x="1404651" y="3420660"/>
                  <a:pt x="1492884" y="3399484"/>
                </a:cubicBezTo>
                <a:cubicBezTo>
                  <a:pt x="1410006" y="3338199"/>
                  <a:pt x="1277736" y="3337777"/>
                  <a:pt x="1169657" y="3325996"/>
                </a:cubicBezTo>
                <a:cubicBezTo>
                  <a:pt x="1034677" y="3311259"/>
                  <a:pt x="951965" y="3268429"/>
                  <a:pt x="853866" y="3221353"/>
                </a:cubicBezTo>
                <a:cubicBezTo>
                  <a:pt x="950752" y="3199416"/>
                  <a:pt x="1014418" y="3234964"/>
                  <a:pt x="1090648" y="3226034"/>
                </a:cubicBezTo>
                <a:cubicBezTo>
                  <a:pt x="1094340" y="3218434"/>
                  <a:pt x="1100169" y="3207568"/>
                  <a:pt x="1099183" y="3207375"/>
                </a:cubicBezTo>
                <a:cubicBezTo>
                  <a:pt x="971072" y="3188118"/>
                  <a:pt x="907890" y="3136018"/>
                  <a:pt x="882137" y="3068880"/>
                </a:cubicBezTo>
                <a:cubicBezTo>
                  <a:pt x="868924" y="3034221"/>
                  <a:pt x="822286" y="3027121"/>
                  <a:pt x="776145" y="3014660"/>
                </a:cubicBezTo>
                <a:cubicBezTo>
                  <a:pt x="613874" y="2970419"/>
                  <a:pt x="443486" y="2933046"/>
                  <a:pt x="307191" y="2864697"/>
                </a:cubicBezTo>
                <a:cubicBezTo>
                  <a:pt x="457123" y="2862170"/>
                  <a:pt x="581367" y="2903594"/>
                  <a:pt x="743379" y="2911759"/>
                </a:cubicBezTo>
                <a:cubicBezTo>
                  <a:pt x="608349" y="2835743"/>
                  <a:pt x="439124" y="2806104"/>
                  <a:pt x="284020" y="2766269"/>
                </a:cubicBezTo>
                <a:cubicBezTo>
                  <a:pt x="213164" y="2748143"/>
                  <a:pt x="147010" y="2722889"/>
                  <a:pt x="63190" y="2717094"/>
                </a:cubicBezTo>
                <a:cubicBezTo>
                  <a:pt x="33455" y="2714947"/>
                  <a:pt x="-16425" y="2709531"/>
                  <a:pt x="5340" y="2681595"/>
                </a:cubicBezTo>
                <a:cubicBezTo>
                  <a:pt x="23652" y="2658441"/>
                  <a:pt x="63627" y="2661368"/>
                  <a:pt x="100237" y="2664591"/>
                </a:cubicBezTo>
                <a:cubicBezTo>
                  <a:pt x="188123" y="2672547"/>
                  <a:pt x="277551" y="2664977"/>
                  <a:pt x="394328" y="2654447"/>
                </a:cubicBezTo>
                <a:cubicBezTo>
                  <a:pt x="290057" y="2592242"/>
                  <a:pt x="112140" y="2629127"/>
                  <a:pt x="21491" y="2562088"/>
                </a:cubicBezTo>
                <a:cubicBezTo>
                  <a:pt x="125636" y="2540073"/>
                  <a:pt x="208727" y="2559644"/>
                  <a:pt x="294268" y="2557453"/>
                </a:cubicBezTo>
                <a:cubicBezTo>
                  <a:pt x="371589" y="2555423"/>
                  <a:pt x="389695" y="2540961"/>
                  <a:pt x="367847" y="2501743"/>
                </a:cubicBezTo>
                <a:cubicBezTo>
                  <a:pt x="333905" y="2440640"/>
                  <a:pt x="373328" y="2404160"/>
                  <a:pt x="486858" y="2411824"/>
                </a:cubicBezTo>
                <a:cubicBezTo>
                  <a:pt x="592120" y="2419095"/>
                  <a:pt x="600599" y="2394285"/>
                  <a:pt x="570008" y="2360312"/>
                </a:cubicBezTo>
                <a:cubicBezTo>
                  <a:pt x="525457" y="2310774"/>
                  <a:pt x="567057" y="2265987"/>
                  <a:pt x="594400" y="2218813"/>
                </a:cubicBezTo>
                <a:cubicBezTo>
                  <a:pt x="635581" y="2147198"/>
                  <a:pt x="612469" y="2115647"/>
                  <a:pt x="505675" y="2074370"/>
                </a:cubicBezTo>
                <a:cubicBezTo>
                  <a:pt x="445534" y="2051386"/>
                  <a:pt x="381431" y="2032947"/>
                  <a:pt x="295650" y="2015851"/>
                </a:cubicBezTo>
                <a:cubicBezTo>
                  <a:pt x="487251" y="1985881"/>
                  <a:pt x="281423" y="1958614"/>
                  <a:pt x="346760" y="1924896"/>
                </a:cubicBezTo>
                <a:cubicBezTo>
                  <a:pt x="481788" y="1901571"/>
                  <a:pt x="600623" y="1980687"/>
                  <a:pt x="783461" y="1939173"/>
                </a:cubicBezTo>
                <a:cubicBezTo>
                  <a:pt x="547912" y="1882335"/>
                  <a:pt x="287006" y="1807013"/>
                  <a:pt x="112183" y="1719100"/>
                </a:cubicBezTo>
                <a:cubicBezTo>
                  <a:pt x="148588" y="1692398"/>
                  <a:pt x="188462" y="1710725"/>
                  <a:pt x="219936" y="1699568"/>
                </a:cubicBezTo>
                <a:cubicBezTo>
                  <a:pt x="218006" y="1694140"/>
                  <a:pt x="220184" y="1685834"/>
                  <a:pt x="214196" y="1683841"/>
                </a:cubicBezTo>
                <a:cubicBezTo>
                  <a:pt x="85284" y="1638910"/>
                  <a:pt x="83720" y="1637648"/>
                  <a:pt x="212296" y="1584947"/>
                </a:cubicBezTo>
                <a:cubicBezTo>
                  <a:pt x="257172" y="1566456"/>
                  <a:pt x="252206" y="1554019"/>
                  <a:pt x="226108" y="1538121"/>
                </a:cubicBezTo>
                <a:cubicBezTo>
                  <a:pt x="207682" y="1526866"/>
                  <a:pt x="185078" y="1517656"/>
                  <a:pt x="192710" y="1488723"/>
                </a:cubicBezTo>
                <a:cubicBezTo>
                  <a:pt x="268435" y="1518175"/>
                  <a:pt x="624154" y="1547955"/>
                  <a:pt x="685843" y="1538903"/>
                </a:cubicBezTo>
                <a:cubicBezTo>
                  <a:pt x="755173" y="1528619"/>
                  <a:pt x="994201" y="1520231"/>
                  <a:pt x="1067153" y="1523622"/>
                </a:cubicBezTo>
                <a:cubicBezTo>
                  <a:pt x="1063138" y="1522015"/>
                  <a:pt x="1059122" y="1520410"/>
                  <a:pt x="1055106" y="1518803"/>
                </a:cubicBezTo>
                <a:cubicBezTo>
                  <a:pt x="983007" y="1486514"/>
                  <a:pt x="909946" y="1454310"/>
                  <a:pt x="864245" y="1408231"/>
                </a:cubicBezTo>
                <a:cubicBezTo>
                  <a:pt x="862153" y="1406456"/>
                  <a:pt x="861045" y="1404874"/>
                  <a:pt x="856768" y="1405809"/>
                </a:cubicBezTo>
                <a:cubicBezTo>
                  <a:pt x="819307" y="1414974"/>
                  <a:pt x="822846" y="1400112"/>
                  <a:pt x="821342" y="1388491"/>
                </a:cubicBezTo>
                <a:cubicBezTo>
                  <a:pt x="819813" y="1376592"/>
                  <a:pt x="812736" y="1367699"/>
                  <a:pt x="784954" y="1371257"/>
                </a:cubicBezTo>
                <a:cubicBezTo>
                  <a:pt x="783512" y="1371384"/>
                  <a:pt x="781566" y="1371274"/>
                  <a:pt x="779619" y="1371165"/>
                </a:cubicBezTo>
                <a:cubicBezTo>
                  <a:pt x="766469" y="1370361"/>
                  <a:pt x="722835" y="1342290"/>
                  <a:pt x="728571" y="1335910"/>
                </a:cubicBezTo>
                <a:cubicBezTo>
                  <a:pt x="741389" y="1321912"/>
                  <a:pt x="726409" y="1316791"/>
                  <a:pt x="713734" y="1310348"/>
                </a:cubicBezTo>
                <a:cubicBezTo>
                  <a:pt x="696009" y="1301550"/>
                  <a:pt x="678333" y="1293308"/>
                  <a:pt x="659695" y="1285149"/>
                </a:cubicBezTo>
                <a:cubicBezTo>
                  <a:pt x="641562" y="1277227"/>
                  <a:pt x="622997" y="1269901"/>
                  <a:pt x="604409" y="1262299"/>
                </a:cubicBezTo>
                <a:cubicBezTo>
                  <a:pt x="561305" y="1256847"/>
                  <a:pt x="517819" y="1252549"/>
                  <a:pt x="472556" y="1250086"/>
                </a:cubicBezTo>
                <a:cubicBezTo>
                  <a:pt x="438951" y="1247999"/>
                  <a:pt x="401379" y="1244860"/>
                  <a:pt x="382690" y="1214040"/>
                </a:cubicBezTo>
                <a:cubicBezTo>
                  <a:pt x="418096" y="1214570"/>
                  <a:pt x="453575" y="1215933"/>
                  <a:pt x="489053" y="1217296"/>
                </a:cubicBezTo>
                <a:cubicBezTo>
                  <a:pt x="454954" y="1204059"/>
                  <a:pt x="421816" y="1190737"/>
                  <a:pt x="390047" y="1176456"/>
                </a:cubicBezTo>
                <a:cubicBezTo>
                  <a:pt x="363810" y="1164487"/>
                  <a:pt x="342232" y="1150431"/>
                  <a:pt x="333292" y="1131347"/>
                </a:cubicBezTo>
                <a:cubicBezTo>
                  <a:pt x="330930" y="1126518"/>
                  <a:pt x="329025" y="1121368"/>
                  <a:pt x="337841" y="1116956"/>
                </a:cubicBezTo>
                <a:cubicBezTo>
                  <a:pt x="347569" y="1111905"/>
                  <a:pt x="355552" y="1114562"/>
                  <a:pt x="363031" y="1116984"/>
                </a:cubicBezTo>
                <a:cubicBezTo>
                  <a:pt x="393929" y="1126864"/>
                  <a:pt x="425283" y="1136425"/>
                  <a:pt x="455724" y="1146625"/>
                </a:cubicBezTo>
                <a:cubicBezTo>
                  <a:pt x="496146" y="1160147"/>
                  <a:pt x="536111" y="1173989"/>
                  <a:pt x="576050" y="1187553"/>
                </a:cubicBezTo>
                <a:cubicBezTo>
                  <a:pt x="519650" y="1157524"/>
                  <a:pt x="457798" y="1131612"/>
                  <a:pt x="391358" y="1108621"/>
                </a:cubicBezTo>
                <a:cubicBezTo>
                  <a:pt x="343386" y="1091844"/>
                  <a:pt x="295414" y="1075067"/>
                  <a:pt x="258466" y="1051446"/>
                </a:cubicBezTo>
                <a:cubicBezTo>
                  <a:pt x="239512" y="1039678"/>
                  <a:pt x="230024" y="1025400"/>
                  <a:pt x="227119" y="1008864"/>
                </a:cubicBezTo>
                <a:cubicBezTo>
                  <a:pt x="226729" y="1004421"/>
                  <a:pt x="227253" y="999338"/>
                  <a:pt x="237176" y="996508"/>
                </a:cubicBezTo>
                <a:cubicBezTo>
                  <a:pt x="247123" y="993956"/>
                  <a:pt x="253208" y="997060"/>
                  <a:pt x="257395" y="1000610"/>
                </a:cubicBezTo>
                <a:cubicBezTo>
                  <a:pt x="262111" y="1004674"/>
                  <a:pt x="267716" y="1007820"/>
                  <a:pt x="275649" y="1009921"/>
                </a:cubicBezTo>
                <a:cubicBezTo>
                  <a:pt x="345186" y="1029563"/>
                  <a:pt x="406508" y="1054962"/>
                  <a:pt x="469199" y="1079402"/>
                </a:cubicBezTo>
                <a:cubicBezTo>
                  <a:pt x="558968" y="1114336"/>
                  <a:pt x="647368" y="1150231"/>
                  <a:pt x="753033" y="1173138"/>
                </a:cubicBezTo>
                <a:cubicBezTo>
                  <a:pt x="793015" y="1181661"/>
                  <a:pt x="834292" y="1188391"/>
                  <a:pt x="865682" y="1187316"/>
                </a:cubicBezTo>
                <a:cubicBezTo>
                  <a:pt x="750261" y="1147076"/>
                  <a:pt x="641375" y="1104025"/>
                  <a:pt x="543487" y="1053852"/>
                </a:cubicBezTo>
                <a:cubicBezTo>
                  <a:pt x="444589" y="1003208"/>
                  <a:pt x="357848" y="947579"/>
                  <a:pt x="295297" y="880592"/>
                </a:cubicBezTo>
                <a:cubicBezTo>
                  <a:pt x="288871" y="873601"/>
                  <a:pt x="284873" y="866676"/>
                  <a:pt x="264758" y="869281"/>
                </a:cubicBezTo>
                <a:cubicBezTo>
                  <a:pt x="255650" y="870360"/>
                  <a:pt x="252375" y="866170"/>
                  <a:pt x="254388" y="861516"/>
                </a:cubicBezTo>
                <a:cubicBezTo>
                  <a:pt x="266992" y="828509"/>
                  <a:pt x="236853" y="810726"/>
                  <a:pt x="190786" y="799099"/>
                </a:cubicBezTo>
                <a:cubicBezTo>
                  <a:pt x="176408" y="795324"/>
                  <a:pt x="175031" y="790688"/>
                  <a:pt x="184973" y="782539"/>
                </a:cubicBezTo>
                <a:cubicBezTo>
                  <a:pt x="198516" y="771277"/>
                  <a:pt x="196123" y="760574"/>
                  <a:pt x="187530" y="750974"/>
                </a:cubicBezTo>
                <a:cubicBezTo>
                  <a:pt x="182644" y="744967"/>
                  <a:pt x="176339" y="739364"/>
                  <a:pt x="170996" y="733676"/>
                </a:cubicBezTo>
                <a:cubicBezTo>
                  <a:pt x="167290" y="730083"/>
                  <a:pt x="161157" y="726424"/>
                  <a:pt x="169444" y="721499"/>
                </a:cubicBezTo>
                <a:cubicBezTo>
                  <a:pt x="177298" y="717172"/>
                  <a:pt x="185665" y="718676"/>
                  <a:pt x="193501" y="719668"/>
                </a:cubicBezTo>
                <a:cubicBezTo>
                  <a:pt x="231170" y="723917"/>
                  <a:pt x="254043" y="736181"/>
                  <a:pt x="265436" y="755609"/>
                </a:cubicBezTo>
                <a:cubicBezTo>
                  <a:pt x="273963" y="769971"/>
                  <a:pt x="281726" y="770130"/>
                  <a:pt x="302333" y="756567"/>
                </a:cubicBezTo>
                <a:cubicBezTo>
                  <a:pt x="317894" y="746247"/>
                  <a:pt x="332387" y="745814"/>
                  <a:pt x="346481" y="751853"/>
                </a:cubicBezTo>
                <a:cubicBezTo>
                  <a:pt x="354007" y="754830"/>
                  <a:pt x="358771" y="759448"/>
                  <a:pt x="364449" y="763428"/>
                </a:cubicBezTo>
                <a:cubicBezTo>
                  <a:pt x="392910" y="784156"/>
                  <a:pt x="422762" y="804202"/>
                  <a:pt x="467363" y="815678"/>
                </a:cubicBezTo>
                <a:cubicBezTo>
                  <a:pt x="487199" y="820933"/>
                  <a:pt x="508355" y="824672"/>
                  <a:pt x="537693" y="816781"/>
                </a:cubicBezTo>
                <a:cubicBezTo>
                  <a:pt x="518386" y="812039"/>
                  <a:pt x="499567" y="812852"/>
                  <a:pt x="482019" y="811593"/>
                </a:cubicBezTo>
                <a:cubicBezTo>
                  <a:pt x="464472" y="810335"/>
                  <a:pt x="454949" y="806693"/>
                  <a:pt x="467050" y="795557"/>
                </a:cubicBezTo>
                <a:cubicBezTo>
                  <a:pt x="473772" y="789371"/>
                  <a:pt x="472878" y="784693"/>
                  <a:pt x="465734" y="780562"/>
                </a:cubicBezTo>
                <a:cubicBezTo>
                  <a:pt x="442763" y="767188"/>
                  <a:pt x="430336" y="747011"/>
                  <a:pt x="384526" y="749353"/>
                </a:cubicBezTo>
                <a:cubicBezTo>
                  <a:pt x="382123" y="749564"/>
                  <a:pt x="379622" y="748664"/>
                  <a:pt x="377146" y="748041"/>
                </a:cubicBezTo>
                <a:cubicBezTo>
                  <a:pt x="367744" y="745789"/>
                  <a:pt x="357358" y="743342"/>
                  <a:pt x="360089" y="735827"/>
                </a:cubicBezTo>
                <a:cubicBezTo>
                  <a:pt x="363301" y="728269"/>
                  <a:pt x="375652" y="725506"/>
                  <a:pt x="386634" y="723703"/>
                </a:cubicBezTo>
                <a:cubicBezTo>
                  <a:pt x="414823" y="719269"/>
                  <a:pt x="437543" y="724271"/>
                  <a:pt x="459375" y="730191"/>
                </a:cubicBezTo>
                <a:cubicBezTo>
                  <a:pt x="512487" y="744837"/>
                  <a:pt x="556932" y="765561"/>
                  <a:pt x="603200" y="785006"/>
                </a:cubicBezTo>
                <a:cubicBezTo>
                  <a:pt x="672604" y="814173"/>
                  <a:pt x="734250" y="848778"/>
                  <a:pt x="810521" y="873425"/>
                </a:cubicBezTo>
                <a:cubicBezTo>
                  <a:pt x="1037317" y="946423"/>
                  <a:pt x="1260943" y="1021938"/>
                  <a:pt x="1494102" y="1090180"/>
                </a:cubicBezTo>
                <a:cubicBezTo>
                  <a:pt x="1580109" y="1115371"/>
                  <a:pt x="1667892" y="1138728"/>
                  <a:pt x="1756565" y="1161167"/>
                </a:cubicBezTo>
                <a:cubicBezTo>
                  <a:pt x="1756899" y="1159458"/>
                  <a:pt x="1757282" y="1158305"/>
                  <a:pt x="1757592" y="1156319"/>
                </a:cubicBezTo>
                <a:cubicBezTo>
                  <a:pt x="1757470" y="1154931"/>
                  <a:pt x="1757324" y="1153264"/>
                  <a:pt x="1757202" y="1151876"/>
                </a:cubicBezTo>
                <a:cubicBezTo>
                  <a:pt x="1694452" y="1137796"/>
                  <a:pt x="1632540" y="1122242"/>
                  <a:pt x="1572453" y="1105409"/>
                </a:cubicBezTo>
                <a:cubicBezTo>
                  <a:pt x="1424942" y="1063789"/>
                  <a:pt x="1288864" y="1014450"/>
                  <a:pt x="1171972" y="951953"/>
                </a:cubicBezTo>
                <a:cubicBezTo>
                  <a:pt x="1162328" y="946924"/>
                  <a:pt x="1152112" y="946421"/>
                  <a:pt x="1137334" y="949118"/>
                </a:cubicBezTo>
                <a:cubicBezTo>
                  <a:pt x="1089682" y="958058"/>
                  <a:pt x="1074050" y="951035"/>
                  <a:pt x="1081493" y="925476"/>
                </a:cubicBezTo>
                <a:cubicBezTo>
                  <a:pt x="1083360" y="919155"/>
                  <a:pt x="1083403" y="914115"/>
                  <a:pt x="1074768" y="909555"/>
                </a:cubicBezTo>
                <a:cubicBezTo>
                  <a:pt x="1036165" y="889158"/>
                  <a:pt x="995714" y="869763"/>
                  <a:pt x="952019" y="852050"/>
                </a:cubicBezTo>
                <a:cubicBezTo>
                  <a:pt x="871170" y="819410"/>
                  <a:pt x="784821" y="790332"/>
                  <a:pt x="709017" y="754450"/>
                </a:cubicBezTo>
                <a:cubicBezTo>
                  <a:pt x="686747" y="743533"/>
                  <a:pt x="669617" y="730485"/>
                  <a:pt x="659046" y="714902"/>
                </a:cubicBezTo>
                <a:cubicBezTo>
                  <a:pt x="655674" y="709602"/>
                  <a:pt x="653624" y="702786"/>
                  <a:pt x="664793" y="697608"/>
                </a:cubicBezTo>
                <a:cubicBezTo>
                  <a:pt x="675483" y="692472"/>
                  <a:pt x="684069" y="696476"/>
                  <a:pt x="692052" y="699133"/>
                </a:cubicBezTo>
                <a:cubicBezTo>
                  <a:pt x="725451" y="709913"/>
                  <a:pt x="759355" y="720929"/>
                  <a:pt x="792779" y="731987"/>
                </a:cubicBezTo>
                <a:cubicBezTo>
                  <a:pt x="826682" y="743003"/>
                  <a:pt x="860155" y="754616"/>
                  <a:pt x="895574" y="766338"/>
                </a:cubicBezTo>
                <a:cubicBezTo>
                  <a:pt x="897416" y="759741"/>
                  <a:pt x="890085" y="758985"/>
                  <a:pt x="886044" y="757101"/>
                </a:cubicBezTo>
                <a:cubicBezTo>
                  <a:pt x="828975" y="730489"/>
                  <a:pt x="766861" y="707118"/>
                  <a:pt x="702924" y="685027"/>
                </a:cubicBezTo>
                <a:cubicBezTo>
                  <a:pt x="653460" y="667821"/>
                  <a:pt x="605342" y="649378"/>
                  <a:pt x="571540" y="622962"/>
                </a:cubicBezTo>
                <a:cubicBezTo>
                  <a:pt x="558524" y="612632"/>
                  <a:pt x="551227" y="601239"/>
                  <a:pt x="552940" y="587657"/>
                </a:cubicBezTo>
                <a:cubicBezTo>
                  <a:pt x="553537" y="583407"/>
                  <a:pt x="554132" y="579157"/>
                  <a:pt x="563623" y="576925"/>
                </a:cubicBezTo>
                <a:cubicBezTo>
                  <a:pt x="571217" y="575139"/>
                  <a:pt x="576243" y="577216"/>
                  <a:pt x="580332" y="579656"/>
                </a:cubicBezTo>
                <a:cubicBezTo>
                  <a:pt x="587500" y="584063"/>
                  <a:pt x="594668" y="588471"/>
                  <a:pt x="604623" y="591516"/>
                </a:cubicBezTo>
                <a:cubicBezTo>
                  <a:pt x="664350" y="609779"/>
                  <a:pt x="720426" y="630601"/>
                  <a:pt x="775136" y="652383"/>
                </a:cubicBezTo>
                <a:cubicBezTo>
                  <a:pt x="864952" y="687874"/>
                  <a:pt x="953882" y="724283"/>
                  <a:pt x="1057795" y="749301"/>
                </a:cubicBezTo>
                <a:cubicBezTo>
                  <a:pt x="1096889" y="758742"/>
                  <a:pt x="1137304" y="766668"/>
                  <a:pt x="1183454" y="768213"/>
                </a:cubicBezTo>
                <a:cubicBezTo>
                  <a:pt x="1181768" y="765563"/>
                  <a:pt x="1178737" y="764150"/>
                  <a:pt x="1175732" y="763015"/>
                </a:cubicBezTo>
                <a:cubicBezTo>
                  <a:pt x="1075170" y="726508"/>
                  <a:pt x="977850" y="688319"/>
                  <a:pt x="888743" y="644370"/>
                </a:cubicBezTo>
                <a:cubicBezTo>
                  <a:pt x="778881" y="590211"/>
                  <a:pt x="683912" y="529148"/>
                  <a:pt x="615490" y="455960"/>
                </a:cubicBezTo>
                <a:cubicBezTo>
                  <a:pt x="612312" y="452882"/>
                  <a:pt x="610122" y="449996"/>
                  <a:pt x="602432" y="450671"/>
                </a:cubicBezTo>
                <a:cubicBezTo>
                  <a:pt x="582748" y="452678"/>
                  <a:pt x="580338" y="447293"/>
                  <a:pt x="582418" y="437876"/>
                </a:cubicBezTo>
                <a:cubicBezTo>
                  <a:pt x="588134" y="414707"/>
                  <a:pt x="573498" y="396964"/>
                  <a:pt x="539211" y="387101"/>
                </a:cubicBezTo>
                <a:cubicBezTo>
                  <a:pt x="514350" y="379769"/>
                  <a:pt x="493430" y="373210"/>
                  <a:pt x="519748" y="352990"/>
                </a:cubicBezTo>
                <a:cubicBezTo>
                  <a:pt x="526113" y="348234"/>
                  <a:pt x="523173" y="342336"/>
                  <a:pt x="520282" y="336993"/>
                </a:cubicBezTo>
                <a:cubicBezTo>
                  <a:pt x="516186" y="328957"/>
                  <a:pt x="507910" y="322968"/>
                  <a:pt x="498650" y="316785"/>
                </a:cubicBezTo>
                <a:cubicBezTo>
                  <a:pt x="493501" y="313319"/>
                  <a:pt x="487271" y="308549"/>
                  <a:pt x="493610" y="303515"/>
                </a:cubicBezTo>
                <a:cubicBezTo>
                  <a:pt x="500838" y="297564"/>
                  <a:pt x="511247" y="300288"/>
                  <a:pt x="519565" y="301237"/>
                </a:cubicBezTo>
                <a:cubicBezTo>
                  <a:pt x="557715" y="305444"/>
                  <a:pt x="581118" y="318221"/>
                  <a:pt x="592560" y="338204"/>
                </a:cubicBezTo>
                <a:cubicBezTo>
                  <a:pt x="599979" y="350985"/>
                  <a:pt x="609184" y="351016"/>
                  <a:pt x="627076" y="339652"/>
                </a:cubicBezTo>
                <a:cubicBezTo>
                  <a:pt x="647275" y="326965"/>
                  <a:pt x="664147" y="326044"/>
                  <a:pt x="679640" y="336997"/>
                </a:cubicBezTo>
                <a:cubicBezTo>
                  <a:pt x="692054" y="345981"/>
                  <a:pt x="702112" y="355732"/>
                  <a:pt x="716352" y="363437"/>
                </a:cubicBezTo>
                <a:cubicBezTo>
                  <a:pt x="754546" y="384710"/>
                  <a:pt x="790508" y="408138"/>
                  <a:pt x="869745" y="400343"/>
                </a:cubicBezTo>
                <a:cubicBezTo>
                  <a:pt x="847718" y="392203"/>
                  <a:pt x="825656" y="394699"/>
                  <a:pt x="806641" y="393290"/>
                </a:cubicBezTo>
                <a:cubicBezTo>
                  <a:pt x="792988" y="392249"/>
                  <a:pt x="779165" y="389265"/>
                  <a:pt x="791435" y="380072"/>
                </a:cubicBezTo>
                <a:cubicBezTo>
                  <a:pt x="805532" y="369601"/>
                  <a:pt x="796441" y="365362"/>
                  <a:pt x="787709" y="359692"/>
                </a:cubicBezTo>
                <a:cubicBezTo>
                  <a:pt x="767647" y="346342"/>
                  <a:pt x="751260" y="330710"/>
                  <a:pt x="711071" y="330880"/>
                </a:cubicBezTo>
                <a:cubicBezTo>
                  <a:pt x="704773" y="330873"/>
                  <a:pt x="699699" y="328240"/>
                  <a:pt x="694722" y="326718"/>
                </a:cubicBezTo>
                <a:cubicBezTo>
                  <a:pt x="687749" y="324532"/>
                  <a:pt x="681713" y="321984"/>
                  <a:pt x="684613" y="316412"/>
                </a:cubicBezTo>
                <a:cubicBezTo>
                  <a:pt x="687565" y="311396"/>
                  <a:pt x="694531" y="307986"/>
                  <a:pt x="703615" y="306629"/>
                </a:cubicBezTo>
                <a:cubicBezTo>
                  <a:pt x="711738" y="305356"/>
                  <a:pt x="720365" y="304319"/>
                  <a:pt x="728585" y="304157"/>
                </a:cubicBezTo>
                <a:cubicBezTo>
                  <a:pt x="765287" y="302895"/>
                  <a:pt x="791378" y="313197"/>
                  <a:pt x="817397" y="322666"/>
                </a:cubicBezTo>
                <a:cubicBezTo>
                  <a:pt x="908436" y="355531"/>
                  <a:pt x="989341" y="394323"/>
                  <a:pt x="1073943" y="431110"/>
                </a:cubicBezTo>
                <a:cubicBezTo>
                  <a:pt x="1158521" y="467620"/>
                  <a:pt x="1256741" y="493978"/>
                  <a:pt x="1349484" y="524175"/>
                </a:cubicBezTo>
                <a:cubicBezTo>
                  <a:pt x="1563417" y="594105"/>
                  <a:pt x="1778287" y="663672"/>
                  <a:pt x="2004921" y="723811"/>
                </a:cubicBezTo>
                <a:cubicBezTo>
                  <a:pt x="2226580" y="782429"/>
                  <a:pt x="2967159" y="809769"/>
                  <a:pt x="3111348" y="808027"/>
                </a:cubicBezTo>
                <a:cubicBezTo>
                  <a:pt x="3295676" y="805559"/>
                  <a:pt x="3730204" y="773014"/>
                  <a:pt x="4173417" y="745585"/>
                </a:cubicBezTo>
                <a:cubicBezTo>
                  <a:pt x="4223504" y="742307"/>
                  <a:pt x="4272653" y="739393"/>
                  <a:pt x="4324760" y="737057"/>
                </a:cubicBezTo>
                <a:cubicBezTo>
                  <a:pt x="5801059" y="670156"/>
                  <a:pt x="6841344" y="326433"/>
                  <a:pt x="6893789" y="305879"/>
                </a:cubicBezTo>
                <a:cubicBezTo>
                  <a:pt x="6978091" y="273014"/>
                  <a:pt x="7258655" y="208091"/>
                  <a:pt x="7259184" y="208604"/>
                </a:cubicBezTo>
                <a:cubicBezTo>
                  <a:pt x="7265440" y="213652"/>
                  <a:pt x="7297274" y="217644"/>
                  <a:pt x="7323059" y="220312"/>
                </a:cubicBezTo>
                <a:lnTo>
                  <a:pt x="7347572" y="222730"/>
                </a:lnTo>
                <a:lnTo>
                  <a:pt x="7350636" y="224083"/>
                </a:lnTo>
                <a:cubicBezTo>
                  <a:pt x="7359607" y="224205"/>
                  <a:pt x="7359159" y="223929"/>
                  <a:pt x="7353245" y="223290"/>
                </a:cubicBezTo>
                <a:lnTo>
                  <a:pt x="7347572" y="222730"/>
                </a:lnTo>
                <a:lnTo>
                  <a:pt x="7342573" y="220523"/>
                </a:lnTo>
                <a:cubicBezTo>
                  <a:pt x="7341302" y="218466"/>
                  <a:pt x="7341191" y="215818"/>
                  <a:pt x="7341465" y="213415"/>
                </a:cubicBezTo>
                <a:cubicBezTo>
                  <a:pt x="7342771" y="200707"/>
                  <a:pt x="7352468" y="189782"/>
                  <a:pt x="7375606" y="182994"/>
                </a:cubicBezTo>
                <a:cubicBezTo>
                  <a:pt x="7397808" y="176568"/>
                  <a:pt x="7420538" y="170655"/>
                  <a:pt x="7443270" y="164742"/>
                </a:cubicBezTo>
                <a:cubicBezTo>
                  <a:pt x="7462204" y="159722"/>
                  <a:pt x="7475181" y="158583"/>
                  <a:pt x="7478299" y="172021"/>
                </a:cubicBezTo>
                <a:cubicBezTo>
                  <a:pt x="7481416" y="185460"/>
                  <a:pt x="7508389" y="189249"/>
                  <a:pt x="7524024" y="179761"/>
                </a:cubicBezTo>
                <a:cubicBezTo>
                  <a:pt x="7585174" y="142492"/>
                  <a:pt x="7658615" y="112820"/>
                  <a:pt x="7727944" y="80430"/>
                </a:cubicBezTo>
                <a:cubicBezTo>
                  <a:pt x="7776349" y="57992"/>
                  <a:pt x="7827303" y="37009"/>
                  <a:pt x="7867024" y="9456"/>
                </a:cubicBezTo>
                <a:cubicBezTo>
                  <a:pt x="7874326" y="4338"/>
                  <a:pt x="7880999" y="-2404"/>
                  <a:pt x="7894848" y="858"/>
                </a:cubicBezTo>
                <a:close/>
              </a:path>
            </a:pathLst>
          </a:custGeom>
          <a:noFill/>
          <a:ln>
            <a:noFill/>
          </a:ln>
        </p:spPr>
      </p:pic>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01"/>
                                        </p:tgtEl>
                                        <p:attrNameLst>
                                          <p:attrName>style.visibility</p:attrName>
                                        </p:attrNameLst>
                                      </p:cBhvr>
                                      <p:to>
                                        <p:strVal val="visible"/>
                                      </p:to>
                                    </p:set>
                                    <p:animEffect filter="fade" transition="in">
                                      <p:cBhvr>
                                        <p:cTn dur="500"/>
                                        <p:tgtEl>
                                          <p:spTgt spid="301"/>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300"/>
                                        </p:tgtEl>
                                        <p:attrNameLst>
                                          <p:attrName>style.visibility</p:attrName>
                                        </p:attrNameLst>
                                      </p:cBhvr>
                                      <p:to>
                                        <p:strVal val="visible"/>
                                      </p:to>
                                    </p:set>
                                    <p:animEffect filter="fade" transition="in">
                                      <p:cBhvr>
                                        <p:cTn dur="1000"/>
                                        <p:tgtEl>
                                          <p:spTgt spid="300"/>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299"/>
                                        </p:tgtEl>
                                        <p:attrNameLst>
                                          <p:attrName>style.visibility</p:attrName>
                                        </p:attrNameLst>
                                      </p:cBhvr>
                                      <p:to>
                                        <p:strVal val="visible"/>
                                      </p:to>
                                    </p:set>
                                    <p:animEffect filter="fade" transition="in">
                                      <p:cBhvr>
                                        <p:cTn dur="2000"/>
                                        <p:tgtEl>
                                          <p:spTgt spid="2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4"/>
          <p:cNvSpPr/>
          <p:nvPr/>
        </p:nvSpPr>
        <p:spPr>
          <a:xfrm>
            <a:off x="0" y="0"/>
            <a:ext cx="12188952" cy="6858000"/>
          </a:xfrm>
          <a:prstGeom prst="rect">
            <a:avLst/>
          </a:prstGeom>
          <a:gradFill>
            <a:gsLst>
              <a:gs pos="0">
                <a:srgbClr val="D6D6D6"/>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aphicFrame>
        <p:nvGraphicFramePr>
          <p:cNvPr id="309" name="Google Shape;309;p34"/>
          <p:cNvGraphicFramePr/>
          <p:nvPr/>
        </p:nvGraphicFramePr>
        <p:xfrm>
          <a:off x="357952" y="4170683"/>
          <a:ext cx="3000000" cy="3000000"/>
        </p:xfrm>
        <a:graphic>
          <a:graphicData uri="http://schemas.openxmlformats.org/drawingml/2006/table">
            <a:tbl>
              <a:tblPr bandRow="1" firstRow="1">
                <a:noFill/>
                <a:tableStyleId>{54DD3E45-83FA-45E7-B054-696787CA950F}</a:tableStyleId>
              </a:tblPr>
              <a:tblGrid>
                <a:gridCol w="1329300"/>
                <a:gridCol w="1524000"/>
                <a:gridCol w="1304550"/>
                <a:gridCol w="1584950"/>
                <a:gridCol w="1487425"/>
                <a:gridCol w="1365500"/>
                <a:gridCol w="1333625"/>
                <a:gridCol w="1543675"/>
              </a:tblGrid>
              <a:tr h="601525">
                <a:tc gridSpan="4">
                  <a:txBody>
                    <a:bodyPr/>
                    <a:lstStyle/>
                    <a:p>
                      <a:pPr indent="0" lvl="0" marL="0" marR="0" rtl="0" algn="ctr">
                        <a:lnSpc>
                          <a:spcPct val="150000"/>
                        </a:lnSpc>
                        <a:spcBef>
                          <a:spcPts val="0"/>
                        </a:spcBef>
                        <a:spcAft>
                          <a:spcPts val="0"/>
                        </a:spcAft>
                        <a:buNone/>
                      </a:pPr>
                      <a:r>
                        <a:rPr b="0" i="0" lang="en-US" sz="2200" u="none" cap="none" strike="noStrike">
                          <a:solidFill>
                            <a:srgbClr val="3F3F3F"/>
                          </a:solidFill>
                          <a:latin typeface="Avenir"/>
                          <a:ea typeface="Avenir"/>
                          <a:cs typeface="Avenir"/>
                          <a:sym typeface="Avenir"/>
                        </a:rPr>
                        <a:t>Phase 1</a:t>
                      </a:r>
                      <a:endParaRPr/>
                    </a:p>
                  </a:txBody>
                  <a:tcPr marT="45725" marB="45725" marR="91450" marL="91450"/>
                </a:tc>
                <a:tc hMerge="1"/>
                <a:tc hMerge="1"/>
                <a:tc hMerge="1"/>
                <a:tc gridSpan="4">
                  <a:txBody>
                    <a:bodyPr/>
                    <a:lstStyle/>
                    <a:p>
                      <a:pPr indent="0" lvl="0" marL="0" marR="0" rtl="0" algn="ctr">
                        <a:lnSpc>
                          <a:spcPct val="150000"/>
                        </a:lnSpc>
                        <a:spcBef>
                          <a:spcPts val="0"/>
                        </a:spcBef>
                        <a:spcAft>
                          <a:spcPts val="0"/>
                        </a:spcAft>
                        <a:buNone/>
                      </a:pPr>
                      <a:r>
                        <a:rPr b="0" i="0" lang="en-US" sz="2200" u="none" cap="none" strike="noStrike">
                          <a:solidFill>
                            <a:srgbClr val="3F3F3F"/>
                          </a:solidFill>
                          <a:latin typeface="Avenir"/>
                          <a:ea typeface="Avenir"/>
                          <a:cs typeface="Avenir"/>
                          <a:sym typeface="Avenir"/>
                        </a:rPr>
                        <a:t>Phase 2</a:t>
                      </a:r>
                      <a:endParaRPr/>
                    </a:p>
                  </a:txBody>
                  <a:tcPr marT="45725" marB="45725" marR="91450" marL="91450"/>
                </a:tc>
                <a:tc hMerge="1"/>
                <a:tc hMerge="1"/>
                <a:tc hMerge="1"/>
              </a:tr>
              <a:tr h="426725">
                <a:tc gridSpan="2">
                  <a:txBody>
                    <a:bodyPr/>
                    <a:lstStyle/>
                    <a:p>
                      <a:pPr indent="0" lvl="0" marL="0" marR="0" rtl="0" algn="ctr">
                        <a:spcBef>
                          <a:spcPts val="0"/>
                        </a:spcBef>
                        <a:spcAft>
                          <a:spcPts val="0"/>
                        </a:spcAft>
                        <a:buNone/>
                      </a:pPr>
                      <a:r>
                        <a:rPr b="0" i="0" lang="en-US" sz="1800" u="none" cap="none" strike="noStrike">
                          <a:solidFill>
                            <a:schemeClr val="dk1"/>
                          </a:solidFill>
                          <a:latin typeface="Avenir"/>
                          <a:ea typeface="Avenir"/>
                          <a:cs typeface="Avenir"/>
                          <a:sym typeface="Avenir"/>
                        </a:rPr>
                        <a:t>Functional Req.</a:t>
                      </a:r>
                      <a:endParaRPr/>
                    </a:p>
                  </a:txBody>
                  <a:tcPr marT="45725" marB="45725" marR="91450" marL="91450">
                    <a:solidFill>
                      <a:srgbClr val="BFBFBF"/>
                    </a:solidFill>
                  </a:tcPr>
                </a:tc>
                <a:tc hMerge="1"/>
                <a:tc gridSpan="2">
                  <a:txBody>
                    <a:bodyPr/>
                    <a:lstStyle/>
                    <a:p>
                      <a:pPr indent="0" lvl="0" marL="0" marR="0" rtl="0" algn="ctr">
                        <a:spcBef>
                          <a:spcPts val="0"/>
                        </a:spcBef>
                        <a:spcAft>
                          <a:spcPts val="0"/>
                        </a:spcAft>
                        <a:buNone/>
                      </a:pPr>
                      <a:r>
                        <a:rPr b="0" i="0" lang="en-US" sz="1800" u="none" cap="none" strike="noStrike">
                          <a:solidFill>
                            <a:schemeClr val="dk1"/>
                          </a:solidFill>
                          <a:latin typeface="Avenir"/>
                          <a:ea typeface="Avenir"/>
                          <a:cs typeface="Avenir"/>
                          <a:sym typeface="Avenir"/>
                        </a:rPr>
                        <a:t>Non-Functional Req.</a:t>
                      </a:r>
                      <a:endParaRPr/>
                    </a:p>
                  </a:txBody>
                  <a:tcPr marT="45725" marB="45725" marR="91450" marL="91450">
                    <a:solidFill>
                      <a:srgbClr val="BFBFBF"/>
                    </a:solidFill>
                  </a:tcPr>
                </a:tc>
                <a:tc hMerge="1"/>
                <a:tc gridSpan="2">
                  <a:txBody>
                    <a:bodyPr/>
                    <a:lstStyle/>
                    <a:p>
                      <a:pPr indent="0" lvl="0" marL="0" marR="0" rtl="0" algn="ctr">
                        <a:lnSpc>
                          <a:spcPct val="100000"/>
                        </a:lnSpc>
                        <a:spcBef>
                          <a:spcPts val="0"/>
                        </a:spcBef>
                        <a:spcAft>
                          <a:spcPts val="0"/>
                        </a:spcAft>
                        <a:buClr>
                          <a:schemeClr val="dk1"/>
                        </a:buClr>
                        <a:buSzPts val="1800"/>
                        <a:buFont typeface="Avenir"/>
                        <a:buNone/>
                      </a:pPr>
                      <a:r>
                        <a:rPr b="0" i="0" lang="en-US" sz="1800" u="none" cap="none" strike="noStrike">
                          <a:solidFill>
                            <a:schemeClr val="dk1"/>
                          </a:solidFill>
                          <a:latin typeface="Avenir"/>
                          <a:ea typeface="Avenir"/>
                          <a:cs typeface="Avenir"/>
                          <a:sym typeface="Avenir"/>
                        </a:rPr>
                        <a:t>Functional Req.</a:t>
                      </a:r>
                      <a:endParaRPr/>
                    </a:p>
                  </a:txBody>
                  <a:tcPr marT="45725" marB="45725" marR="91450" marL="91450">
                    <a:solidFill>
                      <a:srgbClr val="BFBFBF"/>
                    </a:solidFill>
                  </a:tcPr>
                </a:tc>
                <a:tc hMerge="1"/>
                <a:tc gridSpan="2">
                  <a:txBody>
                    <a:bodyPr/>
                    <a:lstStyle/>
                    <a:p>
                      <a:pPr indent="0" lvl="0" marL="0" marR="0" rtl="0" algn="ctr">
                        <a:lnSpc>
                          <a:spcPct val="100000"/>
                        </a:lnSpc>
                        <a:spcBef>
                          <a:spcPts val="0"/>
                        </a:spcBef>
                        <a:spcAft>
                          <a:spcPts val="0"/>
                        </a:spcAft>
                        <a:buClr>
                          <a:schemeClr val="dk1"/>
                        </a:buClr>
                        <a:buSzPts val="1800"/>
                        <a:buFont typeface="Avenir"/>
                        <a:buNone/>
                      </a:pPr>
                      <a:r>
                        <a:rPr b="0" i="0" lang="en-US" sz="1800" u="none" cap="none" strike="noStrike">
                          <a:solidFill>
                            <a:schemeClr val="dk1"/>
                          </a:solidFill>
                          <a:latin typeface="Avenir"/>
                          <a:ea typeface="Avenir"/>
                          <a:cs typeface="Avenir"/>
                          <a:sym typeface="Avenir"/>
                        </a:rPr>
                        <a:t>Non-Functional Req.</a:t>
                      </a:r>
                      <a:endParaRPr/>
                    </a:p>
                  </a:txBody>
                  <a:tcPr marT="45725" marB="45725" marR="91450" marL="91450">
                    <a:solidFill>
                      <a:srgbClr val="BFBFBF"/>
                    </a:solidFill>
                  </a:tcPr>
                </a:tc>
                <a:tc hMerge="1"/>
              </a:tr>
              <a:tr h="426725">
                <a:tc>
                  <a:txBody>
                    <a:bodyPr/>
                    <a:lstStyle/>
                    <a:p>
                      <a:pPr indent="0" lvl="0" marL="0" marR="0" rtl="0" algn="ctr">
                        <a:lnSpc>
                          <a:spcPct val="150000"/>
                        </a:lnSpc>
                        <a:spcBef>
                          <a:spcPts val="0"/>
                        </a:spcBef>
                        <a:spcAft>
                          <a:spcPts val="0"/>
                        </a:spcAft>
                        <a:buNone/>
                      </a:pPr>
                      <a:r>
                        <a:rPr b="0" i="0" lang="en-US" sz="1400" u="sng" cap="none" strike="noStrike">
                          <a:latin typeface="Avenir"/>
                          <a:ea typeface="Avenir"/>
                          <a:cs typeface="Avenir"/>
                          <a:sym typeface="Avenir"/>
                        </a:rPr>
                        <a:t> Total</a:t>
                      </a:r>
                      <a:endParaRPr/>
                    </a:p>
                  </a:txBody>
                  <a:tcPr marT="45725" marB="45725" marR="91450" marL="91450"/>
                </a:tc>
                <a:tc>
                  <a:txBody>
                    <a:bodyPr/>
                    <a:lstStyle/>
                    <a:p>
                      <a:pPr indent="0" lvl="0" marL="0" marR="0" rtl="0" algn="ctr">
                        <a:lnSpc>
                          <a:spcPct val="150000"/>
                        </a:lnSpc>
                        <a:spcBef>
                          <a:spcPts val="0"/>
                        </a:spcBef>
                        <a:spcAft>
                          <a:spcPts val="0"/>
                        </a:spcAft>
                        <a:buNone/>
                      </a:pPr>
                      <a:r>
                        <a:rPr b="0" i="0" lang="en-US" sz="1400" u="sng" cap="none" strike="noStrike">
                          <a:latin typeface="Avenir"/>
                          <a:ea typeface="Avenir"/>
                          <a:cs typeface="Avenir"/>
                          <a:sym typeface="Avenir"/>
                        </a:rPr>
                        <a:t> Coverage %</a:t>
                      </a:r>
                      <a:endParaRPr/>
                    </a:p>
                  </a:txBody>
                  <a:tcPr marT="45725" marB="45725" marR="91450" marL="91450"/>
                </a:tc>
                <a:tc>
                  <a:txBody>
                    <a:bodyPr/>
                    <a:lstStyle/>
                    <a:p>
                      <a:pPr indent="0" lvl="0" marL="0" marR="0" rtl="0" algn="ctr">
                        <a:lnSpc>
                          <a:spcPct val="150000"/>
                        </a:lnSpc>
                        <a:spcBef>
                          <a:spcPts val="0"/>
                        </a:spcBef>
                        <a:spcAft>
                          <a:spcPts val="0"/>
                        </a:spcAft>
                        <a:buNone/>
                      </a:pPr>
                      <a:r>
                        <a:rPr b="0" i="0" lang="en-US" sz="1400" u="sng" cap="none" strike="noStrike">
                          <a:latin typeface="Avenir"/>
                          <a:ea typeface="Avenir"/>
                          <a:cs typeface="Avenir"/>
                          <a:sym typeface="Avenir"/>
                        </a:rPr>
                        <a:t>Total</a:t>
                      </a:r>
                      <a:endParaRPr/>
                    </a:p>
                  </a:txBody>
                  <a:tcPr marT="45725" marB="45725" marR="91450" marL="91450"/>
                </a:tc>
                <a:tc>
                  <a:txBody>
                    <a:bodyPr/>
                    <a:lstStyle/>
                    <a:p>
                      <a:pPr indent="0" lvl="0" marL="0" marR="0" rtl="0" algn="ctr">
                        <a:lnSpc>
                          <a:spcPct val="150000"/>
                        </a:lnSpc>
                        <a:spcBef>
                          <a:spcPts val="0"/>
                        </a:spcBef>
                        <a:spcAft>
                          <a:spcPts val="0"/>
                        </a:spcAft>
                        <a:buNone/>
                      </a:pPr>
                      <a:r>
                        <a:rPr b="0" i="0" lang="en-US" sz="1400" u="sng" cap="none" strike="noStrike">
                          <a:latin typeface="Avenir"/>
                          <a:ea typeface="Avenir"/>
                          <a:cs typeface="Avenir"/>
                          <a:sym typeface="Avenir"/>
                        </a:rPr>
                        <a:t>Coverage %</a:t>
                      </a:r>
                      <a:endParaRPr/>
                    </a:p>
                  </a:txBody>
                  <a:tcPr marT="45725" marB="45725" marR="91450" marL="91450"/>
                </a:tc>
                <a:tc>
                  <a:txBody>
                    <a:bodyPr/>
                    <a:lstStyle/>
                    <a:p>
                      <a:pPr indent="0" lvl="0" marL="0" marR="0" rtl="0" algn="ctr">
                        <a:lnSpc>
                          <a:spcPct val="150000"/>
                        </a:lnSpc>
                        <a:spcBef>
                          <a:spcPts val="0"/>
                        </a:spcBef>
                        <a:spcAft>
                          <a:spcPts val="0"/>
                        </a:spcAft>
                        <a:buNone/>
                      </a:pPr>
                      <a:r>
                        <a:rPr b="0" i="0" lang="en-US" sz="1400" u="sng" cap="none" strike="noStrike">
                          <a:latin typeface="Avenir"/>
                          <a:ea typeface="Avenir"/>
                          <a:cs typeface="Avenir"/>
                          <a:sym typeface="Avenir"/>
                        </a:rPr>
                        <a:t>Total</a:t>
                      </a:r>
                      <a:endParaRPr/>
                    </a:p>
                  </a:txBody>
                  <a:tcPr marT="45725" marB="45725" marR="91450" marL="91450"/>
                </a:tc>
                <a:tc>
                  <a:txBody>
                    <a:bodyPr/>
                    <a:lstStyle/>
                    <a:p>
                      <a:pPr indent="0" lvl="0" marL="0" marR="0" rtl="0" algn="ctr">
                        <a:lnSpc>
                          <a:spcPct val="150000"/>
                        </a:lnSpc>
                        <a:spcBef>
                          <a:spcPts val="0"/>
                        </a:spcBef>
                        <a:spcAft>
                          <a:spcPts val="0"/>
                        </a:spcAft>
                        <a:buClr>
                          <a:schemeClr val="dk1"/>
                        </a:buClr>
                        <a:buSzPts val="1400"/>
                        <a:buFont typeface="Avenir"/>
                        <a:buNone/>
                      </a:pPr>
                      <a:r>
                        <a:rPr b="0" i="0" lang="en-US" sz="1400" u="sng" cap="none" strike="noStrike">
                          <a:latin typeface="Avenir"/>
                          <a:ea typeface="Avenir"/>
                          <a:cs typeface="Avenir"/>
                          <a:sym typeface="Avenir"/>
                        </a:rPr>
                        <a:t>Coverage %</a:t>
                      </a:r>
                      <a:endParaRPr/>
                    </a:p>
                  </a:txBody>
                  <a:tcPr marT="45725" marB="45725" marR="91450" marL="91450"/>
                </a:tc>
                <a:tc>
                  <a:txBody>
                    <a:bodyPr/>
                    <a:lstStyle/>
                    <a:p>
                      <a:pPr indent="0" lvl="0" marL="0" marR="0" rtl="0" algn="ctr">
                        <a:lnSpc>
                          <a:spcPct val="150000"/>
                        </a:lnSpc>
                        <a:spcBef>
                          <a:spcPts val="0"/>
                        </a:spcBef>
                        <a:spcAft>
                          <a:spcPts val="0"/>
                        </a:spcAft>
                        <a:buNone/>
                      </a:pPr>
                      <a:r>
                        <a:rPr b="0" i="0" lang="en-US" sz="1400" u="sng" cap="none" strike="noStrike">
                          <a:latin typeface="Avenir"/>
                          <a:ea typeface="Avenir"/>
                          <a:cs typeface="Avenir"/>
                          <a:sym typeface="Avenir"/>
                        </a:rPr>
                        <a:t>Total</a:t>
                      </a:r>
                      <a:endParaRPr/>
                    </a:p>
                  </a:txBody>
                  <a:tcPr marT="45725" marB="45725" marR="91450" marL="91450"/>
                </a:tc>
                <a:tc>
                  <a:txBody>
                    <a:bodyPr/>
                    <a:lstStyle/>
                    <a:p>
                      <a:pPr indent="0" lvl="0" marL="0" marR="0" rtl="0" algn="ctr">
                        <a:lnSpc>
                          <a:spcPct val="150000"/>
                        </a:lnSpc>
                        <a:spcBef>
                          <a:spcPts val="0"/>
                        </a:spcBef>
                        <a:spcAft>
                          <a:spcPts val="0"/>
                        </a:spcAft>
                        <a:buClr>
                          <a:schemeClr val="dk1"/>
                        </a:buClr>
                        <a:buSzPts val="1400"/>
                        <a:buFont typeface="Avenir"/>
                        <a:buNone/>
                      </a:pPr>
                      <a:r>
                        <a:rPr b="0" i="0" lang="en-US" sz="1400" u="sng" cap="none" strike="noStrike">
                          <a:latin typeface="Avenir"/>
                          <a:ea typeface="Avenir"/>
                          <a:cs typeface="Avenir"/>
                          <a:sym typeface="Avenir"/>
                        </a:rPr>
                        <a:t>Coverage %</a:t>
                      </a:r>
                      <a:endParaRPr/>
                    </a:p>
                  </a:txBody>
                  <a:tcPr marT="45725" marB="45725" marR="91450" marL="91450"/>
                </a:tc>
              </a:tr>
              <a:tr h="661950">
                <a:tc>
                  <a:txBody>
                    <a:bodyPr/>
                    <a:lstStyle/>
                    <a:p>
                      <a:pPr indent="0" lvl="0" marL="0" marR="0" rtl="0" algn="ctr">
                        <a:lnSpc>
                          <a:spcPct val="200000"/>
                        </a:lnSpc>
                        <a:spcBef>
                          <a:spcPts val="0"/>
                        </a:spcBef>
                        <a:spcAft>
                          <a:spcPts val="0"/>
                        </a:spcAft>
                        <a:buNone/>
                      </a:pPr>
                      <a:r>
                        <a:rPr b="1" i="0" lang="en-US" sz="1600" u="none" cap="none" strike="noStrike">
                          <a:latin typeface="Avenir"/>
                          <a:ea typeface="Avenir"/>
                          <a:cs typeface="Avenir"/>
                          <a:sym typeface="Avenir"/>
                        </a:rPr>
                        <a:t>6</a:t>
                      </a:r>
                      <a:endParaRPr/>
                    </a:p>
                  </a:txBody>
                  <a:tcPr marT="45725" marB="45725" marR="91450" marL="91450"/>
                </a:tc>
                <a:tc>
                  <a:txBody>
                    <a:bodyPr/>
                    <a:lstStyle/>
                    <a:p>
                      <a:pPr indent="0" lvl="0" marL="0" marR="0" rtl="0" algn="ctr">
                        <a:lnSpc>
                          <a:spcPct val="200000"/>
                        </a:lnSpc>
                        <a:spcBef>
                          <a:spcPts val="0"/>
                        </a:spcBef>
                        <a:spcAft>
                          <a:spcPts val="0"/>
                        </a:spcAft>
                        <a:buNone/>
                      </a:pPr>
                      <a:r>
                        <a:rPr b="1" lang="en-US" sz="1600">
                          <a:latin typeface="Avenir"/>
                          <a:ea typeface="Avenir"/>
                          <a:cs typeface="Avenir"/>
                          <a:sym typeface="Avenir"/>
                        </a:rPr>
                        <a:t>5</a:t>
                      </a:r>
                      <a:r>
                        <a:rPr b="1" i="0" lang="en-US" sz="1600" u="none" cap="none" strike="noStrike">
                          <a:latin typeface="Avenir"/>
                          <a:ea typeface="Avenir"/>
                          <a:cs typeface="Avenir"/>
                          <a:sym typeface="Avenir"/>
                        </a:rPr>
                        <a:t>0%</a:t>
                      </a:r>
                      <a:endParaRPr/>
                    </a:p>
                  </a:txBody>
                  <a:tcPr marT="45725" marB="45725" marR="91450" marL="91450"/>
                </a:tc>
                <a:tc>
                  <a:txBody>
                    <a:bodyPr/>
                    <a:lstStyle/>
                    <a:p>
                      <a:pPr indent="0" lvl="0" marL="0" marR="0" rtl="0" algn="ctr">
                        <a:lnSpc>
                          <a:spcPct val="200000"/>
                        </a:lnSpc>
                        <a:spcBef>
                          <a:spcPts val="0"/>
                        </a:spcBef>
                        <a:spcAft>
                          <a:spcPts val="0"/>
                        </a:spcAft>
                        <a:buNone/>
                      </a:pPr>
                      <a:r>
                        <a:rPr b="1" i="0" lang="en-US" sz="1600" u="none" cap="none" strike="noStrike">
                          <a:latin typeface="Avenir"/>
                          <a:ea typeface="Avenir"/>
                          <a:cs typeface="Avenir"/>
                          <a:sym typeface="Avenir"/>
                        </a:rPr>
                        <a:t>4</a:t>
                      </a:r>
                      <a:endParaRPr/>
                    </a:p>
                  </a:txBody>
                  <a:tcPr marT="45725" marB="45725" marR="91450" marL="91450"/>
                </a:tc>
                <a:tc>
                  <a:txBody>
                    <a:bodyPr/>
                    <a:lstStyle/>
                    <a:p>
                      <a:pPr indent="0" lvl="0" marL="0" marR="0" rtl="0" algn="ctr">
                        <a:lnSpc>
                          <a:spcPct val="200000"/>
                        </a:lnSpc>
                        <a:spcBef>
                          <a:spcPts val="0"/>
                        </a:spcBef>
                        <a:spcAft>
                          <a:spcPts val="0"/>
                        </a:spcAft>
                        <a:buNone/>
                      </a:pPr>
                      <a:r>
                        <a:rPr b="1" i="0" lang="en-US" sz="1600" u="none" cap="none" strike="noStrike">
                          <a:latin typeface="Avenir"/>
                          <a:ea typeface="Avenir"/>
                          <a:cs typeface="Avenir"/>
                          <a:sym typeface="Avenir"/>
                        </a:rPr>
                        <a:t>5</a:t>
                      </a:r>
                      <a:r>
                        <a:rPr b="1" lang="en-US" sz="1600">
                          <a:latin typeface="Avenir"/>
                          <a:ea typeface="Avenir"/>
                          <a:cs typeface="Avenir"/>
                          <a:sym typeface="Avenir"/>
                        </a:rPr>
                        <a:t>0</a:t>
                      </a:r>
                      <a:r>
                        <a:rPr b="1" i="0" lang="en-US" sz="1600" u="none" cap="none" strike="noStrike">
                          <a:latin typeface="Avenir"/>
                          <a:ea typeface="Avenir"/>
                          <a:cs typeface="Avenir"/>
                          <a:sym typeface="Avenir"/>
                        </a:rPr>
                        <a:t>%</a:t>
                      </a:r>
                      <a:endParaRPr/>
                    </a:p>
                  </a:txBody>
                  <a:tcPr marT="45725" marB="45725" marR="91450" marL="91450"/>
                </a:tc>
                <a:tc>
                  <a:txBody>
                    <a:bodyPr/>
                    <a:lstStyle/>
                    <a:p>
                      <a:pPr indent="0" lvl="0" marL="0" marR="0" rtl="0" algn="ctr">
                        <a:lnSpc>
                          <a:spcPct val="200000"/>
                        </a:lnSpc>
                        <a:spcBef>
                          <a:spcPts val="0"/>
                        </a:spcBef>
                        <a:spcAft>
                          <a:spcPts val="0"/>
                        </a:spcAft>
                        <a:buNone/>
                      </a:pPr>
                      <a:r>
                        <a:rPr b="1" i="0" lang="en-US" sz="1600" u="none" cap="none" strike="noStrike">
                          <a:latin typeface="Avenir"/>
                          <a:ea typeface="Avenir"/>
                          <a:cs typeface="Avenir"/>
                          <a:sym typeface="Avenir"/>
                        </a:rPr>
                        <a:t>N/A</a:t>
                      </a:r>
                      <a:endParaRPr/>
                    </a:p>
                  </a:txBody>
                  <a:tcPr marT="45725" marB="45725" marR="91450" marL="91450"/>
                </a:tc>
                <a:tc>
                  <a:txBody>
                    <a:bodyPr/>
                    <a:lstStyle/>
                    <a:p>
                      <a:pPr indent="0" lvl="0" marL="0" marR="0" rtl="0" algn="ctr">
                        <a:lnSpc>
                          <a:spcPct val="200000"/>
                        </a:lnSpc>
                        <a:spcBef>
                          <a:spcPts val="0"/>
                        </a:spcBef>
                        <a:spcAft>
                          <a:spcPts val="0"/>
                        </a:spcAft>
                        <a:buNone/>
                      </a:pPr>
                      <a:r>
                        <a:rPr b="1" i="0" lang="en-US" sz="1600" u="none" cap="none" strike="noStrike">
                          <a:latin typeface="Avenir"/>
                          <a:ea typeface="Avenir"/>
                          <a:cs typeface="Avenir"/>
                          <a:sym typeface="Avenir"/>
                        </a:rPr>
                        <a:t>N/A</a:t>
                      </a:r>
                      <a:endParaRPr/>
                    </a:p>
                  </a:txBody>
                  <a:tcPr marT="45725" marB="45725" marR="91450" marL="91450"/>
                </a:tc>
                <a:tc>
                  <a:txBody>
                    <a:bodyPr/>
                    <a:lstStyle/>
                    <a:p>
                      <a:pPr indent="0" lvl="0" marL="0" marR="0" rtl="0" algn="ctr">
                        <a:lnSpc>
                          <a:spcPct val="200000"/>
                        </a:lnSpc>
                        <a:spcBef>
                          <a:spcPts val="0"/>
                        </a:spcBef>
                        <a:spcAft>
                          <a:spcPts val="0"/>
                        </a:spcAft>
                        <a:buNone/>
                      </a:pPr>
                      <a:r>
                        <a:rPr b="1" i="0" lang="en-US" sz="1600" u="none" cap="none" strike="noStrike">
                          <a:latin typeface="Avenir"/>
                          <a:ea typeface="Avenir"/>
                          <a:cs typeface="Avenir"/>
                          <a:sym typeface="Avenir"/>
                        </a:rPr>
                        <a:t>N/A</a:t>
                      </a:r>
                      <a:endParaRPr/>
                    </a:p>
                  </a:txBody>
                  <a:tcPr marT="45725" marB="45725" marR="91450" marL="91450"/>
                </a:tc>
                <a:tc>
                  <a:txBody>
                    <a:bodyPr/>
                    <a:lstStyle/>
                    <a:p>
                      <a:pPr indent="0" lvl="0" marL="0" marR="0" rtl="0" algn="ctr">
                        <a:lnSpc>
                          <a:spcPct val="200000"/>
                        </a:lnSpc>
                        <a:spcBef>
                          <a:spcPts val="0"/>
                        </a:spcBef>
                        <a:spcAft>
                          <a:spcPts val="0"/>
                        </a:spcAft>
                        <a:buNone/>
                      </a:pPr>
                      <a:r>
                        <a:rPr b="1" i="0" lang="en-US" sz="1600" u="none" cap="none" strike="noStrike">
                          <a:latin typeface="Avenir"/>
                          <a:ea typeface="Avenir"/>
                          <a:cs typeface="Avenir"/>
                          <a:sym typeface="Avenir"/>
                        </a:rPr>
                        <a:t>N/A</a:t>
                      </a:r>
                      <a:endParaRPr/>
                    </a:p>
                  </a:txBody>
                  <a:tcPr marT="45725" marB="45725" marR="91450" marL="91450"/>
                </a:tc>
              </a:tr>
            </a:tbl>
          </a:graphicData>
        </a:graphic>
      </p:graphicFrame>
      <p:sp>
        <p:nvSpPr>
          <p:cNvPr id="310" name="Google Shape;310;p34"/>
          <p:cNvSpPr txBox="1"/>
          <p:nvPr/>
        </p:nvSpPr>
        <p:spPr>
          <a:xfrm>
            <a:off x="357952" y="6334793"/>
            <a:ext cx="6255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Avenir"/>
                <a:ea typeface="Avenir"/>
                <a:cs typeface="Avenir"/>
                <a:sym typeface="Avenir"/>
              </a:rPr>
              <a:t>*% show how much of the defined FR &amp; NFR the team will be able to delivery</a:t>
            </a:r>
            <a:endParaRPr/>
          </a:p>
        </p:txBody>
      </p:sp>
      <p:pic>
        <p:nvPicPr>
          <p:cNvPr descr="A web of dots connected" id="311" name="Google Shape;311;p34"/>
          <p:cNvPicPr preferRelativeResize="0"/>
          <p:nvPr/>
        </p:nvPicPr>
        <p:blipFill rotWithShape="1">
          <a:blip r:embed="rId3">
            <a:alphaModFix/>
          </a:blip>
          <a:srcRect b="6951" l="0" r="0" t="16042"/>
          <a:stretch/>
        </p:blipFill>
        <p:spPr>
          <a:xfrm>
            <a:off x="-1600" y="1"/>
            <a:ext cx="12192000" cy="2569901"/>
          </a:xfrm>
          <a:prstGeom prst="rect">
            <a:avLst/>
          </a:prstGeom>
          <a:noFill/>
          <a:ln>
            <a:noFill/>
          </a:ln>
        </p:spPr>
      </p:pic>
      <p:sp>
        <p:nvSpPr>
          <p:cNvPr id="312" name="Google Shape;312;p34"/>
          <p:cNvSpPr txBox="1"/>
          <p:nvPr>
            <p:ph type="ctrTitle"/>
          </p:nvPr>
        </p:nvSpPr>
        <p:spPr>
          <a:xfrm>
            <a:off x="357980" y="2401350"/>
            <a:ext cx="5742900" cy="87690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rgbClr val="A5775C"/>
              </a:buClr>
              <a:buSzPts val="4400"/>
              <a:buFont typeface="Avenir"/>
              <a:buNone/>
            </a:pPr>
            <a:r>
              <a:rPr lang="en-US" sz="4400">
                <a:solidFill>
                  <a:srgbClr val="A5775C"/>
                </a:solidFill>
                <a:latin typeface="Avenir"/>
                <a:ea typeface="Avenir"/>
                <a:cs typeface="Avenir"/>
                <a:sym typeface="Avenir"/>
              </a:rPr>
              <a:t>Creeping Rate</a:t>
            </a:r>
            <a:endParaRPr/>
          </a:p>
        </p:txBody>
      </p:sp>
      <p:sp>
        <p:nvSpPr>
          <p:cNvPr id="313" name="Google Shape;313;p34"/>
          <p:cNvSpPr txBox="1"/>
          <p:nvPr/>
        </p:nvSpPr>
        <p:spPr>
          <a:xfrm>
            <a:off x="357950" y="3462850"/>
            <a:ext cx="114729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a:solidFill>
                  <a:schemeClr val="dk1"/>
                </a:solidFill>
                <a:latin typeface="Avenir"/>
                <a:ea typeface="Avenir"/>
                <a:cs typeface="Avenir"/>
                <a:sym typeface="Avenir"/>
              </a:rPr>
              <a:t>We expect to see about 15-30% of requirements change through the course of the project as we get more customer feedback, but we hope to limit the increase in scope. This is due to an increase in scope resulting in less streamlined efficiency and focus.</a:t>
            </a:r>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12"/>
                                        </p:tgtEl>
                                        <p:attrNameLst>
                                          <p:attrName>style.visibility</p:attrName>
                                        </p:attrNameLst>
                                      </p:cBhvr>
                                      <p:to>
                                        <p:strVal val="visible"/>
                                      </p:to>
                                    </p:set>
                                    <p:animEffect filter="fade" transition="in">
                                      <p:cBhvr>
                                        <p:cTn dur="1000"/>
                                        <p:tgtEl>
                                          <p:spTgt spid="312"/>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309"/>
                                        </p:tgtEl>
                                        <p:attrNameLst>
                                          <p:attrName>style.visibility</p:attrName>
                                        </p:attrNameLst>
                                      </p:cBhvr>
                                      <p:to>
                                        <p:strVal val="visible"/>
                                      </p:to>
                                    </p:set>
                                    <p:animEffect filter="fade" transition="in">
                                      <p:cBhvr>
                                        <p:cTn dur="1000"/>
                                        <p:tgtEl>
                                          <p:spTgt spid="309"/>
                                        </p:tgtEl>
                                      </p:cBhvr>
                                    </p:animEffect>
                                  </p:childTnLst>
                                </p:cTn>
                              </p:par>
                              <p:par>
                                <p:cTn fill="hold" nodeType="withEffect" presetClass="entr" presetID="10" presetSubtype="0">
                                  <p:stCondLst>
                                    <p:cond delay="1000"/>
                                  </p:stCondLst>
                                  <p:childTnLst>
                                    <p:set>
                                      <p:cBhvr>
                                        <p:cTn dur="1" fill="hold">
                                          <p:stCondLst>
                                            <p:cond delay="0"/>
                                          </p:stCondLst>
                                        </p:cTn>
                                        <p:tgtEl>
                                          <p:spTgt spid="310"/>
                                        </p:tgtEl>
                                        <p:attrNameLst>
                                          <p:attrName>style.visibility</p:attrName>
                                        </p:attrNameLst>
                                      </p:cBhvr>
                                      <p:to>
                                        <p:strVal val="visible"/>
                                      </p:to>
                                    </p:set>
                                    <p:animEffect filter="fade" transition="in">
                                      <p:cBhvr>
                                        <p:cTn dur="2000"/>
                                        <p:tgtEl>
                                          <p:spTgt spid="3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7F6000"/>
              </a:buClr>
              <a:buSzPts val="4400"/>
              <a:buFont typeface="Calibri"/>
              <a:buNone/>
            </a:pPr>
            <a:r>
              <a:rPr lang="en-US">
                <a:solidFill>
                  <a:srgbClr val="7F6000"/>
                </a:solidFill>
              </a:rPr>
              <a:t>Questionnaire Targets</a:t>
            </a:r>
            <a:endParaRPr/>
          </a:p>
        </p:txBody>
      </p:sp>
      <p:sp>
        <p:nvSpPr>
          <p:cNvPr id="319" name="Google Shape;319;p35"/>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F3F3F"/>
              </a:buClr>
              <a:buSzPts val="2800"/>
              <a:buChar char="•"/>
            </a:pPr>
            <a:r>
              <a:rPr lang="en-US">
                <a:solidFill>
                  <a:srgbClr val="3F3F3F"/>
                </a:solidFill>
              </a:rPr>
              <a:t>User Satisfaction Insight</a:t>
            </a:r>
            <a:endParaRPr/>
          </a:p>
          <a:p>
            <a:pPr indent="-228600" lvl="0" marL="228600" rtl="0" algn="l">
              <a:lnSpc>
                <a:spcPct val="90000"/>
              </a:lnSpc>
              <a:spcBef>
                <a:spcPts val="1000"/>
              </a:spcBef>
              <a:spcAft>
                <a:spcPts val="0"/>
              </a:spcAft>
              <a:buClr>
                <a:srgbClr val="3F3F3F"/>
              </a:buClr>
              <a:buSzPts val="2800"/>
              <a:buChar char="•"/>
            </a:pPr>
            <a:r>
              <a:rPr lang="en-US">
                <a:solidFill>
                  <a:srgbClr val="3F3F3F"/>
                </a:solidFill>
              </a:rPr>
              <a:t>Areas for Improvement</a:t>
            </a:r>
            <a:endParaRPr/>
          </a:p>
          <a:p>
            <a:pPr indent="-228600" lvl="0" marL="228600" rtl="0" algn="l">
              <a:lnSpc>
                <a:spcPct val="90000"/>
              </a:lnSpc>
              <a:spcBef>
                <a:spcPts val="1000"/>
              </a:spcBef>
              <a:spcAft>
                <a:spcPts val="0"/>
              </a:spcAft>
              <a:buClr>
                <a:srgbClr val="3F3F3F"/>
              </a:buClr>
              <a:buSzPts val="2800"/>
              <a:buChar char="•"/>
            </a:pPr>
            <a:r>
              <a:rPr lang="en-US">
                <a:solidFill>
                  <a:srgbClr val="3F3F3F"/>
                </a:solidFill>
              </a:rPr>
              <a:t>Feature Validation</a:t>
            </a:r>
            <a:endParaRPr/>
          </a:p>
          <a:p>
            <a:pPr indent="-228600" lvl="0" marL="228600" rtl="0" algn="l">
              <a:lnSpc>
                <a:spcPct val="90000"/>
              </a:lnSpc>
              <a:spcBef>
                <a:spcPts val="1000"/>
              </a:spcBef>
              <a:spcAft>
                <a:spcPts val="0"/>
              </a:spcAft>
              <a:buClr>
                <a:srgbClr val="3F3F3F"/>
              </a:buClr>
              <a:buSzPts val="2800"/>
              <a:buChar char="•"/>
            </a:pPr>
            <a:r>
              <a:rPr lang="en-US">
                <a:solidFill>
                  <a:srgbClr val="3F3F3F"/>
                </a:solidFill>
              </a:rPr>
              <a:t>Product Development Roadmap</a:t>
            </a:r>
            <a:endParaRPr>
              <a:solidFill>
                <a:srgbClr val="3F3F3F"/>
              </a:solidFill>
            </a:endParaRPr>
          </a:p>
          <a:p>
            <a:pPr indent="-228600" lvl="0" marL="228600" rtl="0" algn="l">
              <a:spcBef>
                <a:spcPts val="1000"/>
              </a:spcBef>
              <a:spcAft>
                <a:spcPts val="0"/>
              </a:spcAft>
              <a:buClr>
                <a:srgbClr val="3F3F3F"/>
              </a:buClr>
              <a:buSzPts val="2800"/>
              <a:buChar char="•"/>
            </a:pPr>
            <a:r>
              <a:rPr lang="en-US">
                <a:solidFill>
                  <a:srgbClr val="3F3F3F"/>
                </a:solidFill>
              </a:rPr>
              <a:t>Competitive Analysis</a:t>
            </a:r>
            <a:endParaRPr>
              <a:solidFill>
                <a:srgbClr val="3F3F3F"/>
              </a:solidFill>
            </a:endParaRPr>
          </a:p>
          <a:p>
            <a:pPr indent="-50800" lvl="0" marL="228600" rtl="0" algn="l">
              <a:lnSpc>
                <a:spcPct val="90000"/>
              </a:lnSpc>
              <a:spcBef>
                <a:spcPts val="1000"/>
              </a:spcBef>
              <a:spcAft>
                <a:spcPts val="0"/>
              </a:spcAft>
              <a:buClr>
                <a:schemeClr val="dk1"/>
              </a:buClr>
              <a:buSzPts val="2800"/>
              <a:buNone/>
            </a:pPr>
            <a:r>
              <a:t/>
            </a:r>
            <a:endParaRPr sz="2800">
              <a:solidFill>
                <a:srgbClr val="3F3F3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36"/>
          <p:cNvSpPr/>
          <p:nvPr/>
        </p:nvSpPr>
        <p:spPr>
          <a:xfrm>
            <a:off x="0" y="0"/>
            <a:ext cx="12191695" cy="6858000"/>
          </a:xfrm>
          <a:prstGeom prst="rect">
            <a:avLst/>
          </a:prstGeom>
          <a:gradFill>
            <a:gsLst>
              <a:gs pos="0">
                <a:srgbClr val="D6D6D6"/>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web of dots connected" id="325" name="Google Shape;325;p36"/>
          <p:cNvPicPr preferRelativeResize="0"/>
          <p:nvPr/>
        </p:nvPicPr>
        <p:blipFill rotWithShape="1">
          <a:blip r:embed="rId3">
            <a:alphaModFix/>
          </a:blip>
          <a:srcRect b="6951" l="0" r="0" t="16042"/>
          <a:stretch/>
        </p:blipFill>
        <p:spPr>
          <a:xfrm>
            <a:off x="0" y="-94398"/>
            <a:ext cx="12192001" cy="4201449"/>
          </a:xfrm>
          <a:prstGeom prst="rect">
            <a:avLst/>
          </a:prstGeom>
          <a:noFill/>
          <a:ln>
            <a:noFill/>
          </a:ln>
        </p:spPr>
      </p:pic>
      <p:grpSp>
        <p:nvGrpSpPr>
          <p:cNvPr id="326" name="Google Shape;326;p36"/>
          <p:cNvGrpSpPr/>
          <p:nvPr/>
        </p:nvGrpSpPr>
        <p:grpSpPr>
          <a:xfrm>
            <a:off x="-1" y="2941813"/>
            <a:ext cx="12188952" cy="1828800"/>
            <a:chOff x="-305" y="3144820"/>
            <a:chExt cx="9182100" cy="1551136"/>
          </a:xfrm>
        </p:grpSpPr>
        <p:sp>
          <p:nvSpPr>
            <p:cNvPr id="327" name="Google Shape;327;p36"/>
            <p:cNvSpPr/>
            <p:nvPr/>
          </p:nvSpPr>
          <p:spPr>
            <a:xfrm>
              <a:off x="-305" y="3676854"/>
              <a:ext cx="9182100" cy="1019102"/>
            </a:xfrm>
            <a:custGeom>
              <a:rect b="b" l="l" r="r" t="t"/>
              <a:pathLst>
                <a:path extrusionOk="0" h="1019102" w="9182100">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gradFill>
              <a:gsLst>
                <a:gs pos="0">
                  <a:srgbClr val="D6D6D6"/>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28" name="Google Shape;328;p36"/>
            <p:cNvSpPr/>
            <p:nvPr/>
          </p:nvSpPr>
          <p:spPr>
            <a:xfrm>
              <a:off x="-305" y="3144820"/>
              <a:ext cx="9182100" cy="932744"/>
            </a:xfrm>
            <a:custGeom>
              <a:rect b="b" l="l" r="r" t="t"/>
              <a:pathLst>
                <a:path extrusionOk="0" h="932744" w="9182100">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lt1">
                <a:alpha val="29803"/>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29" name="Google Shape;329;p36"/>
            <p:cNvSpPr/>
            <p:nvPr/>
          </p:nvSpPr>
          <p:spPr>
            <a:xfrm>
              <a:off x="-305" y="3580789"/>
              <a:ext cx="9182100" cy="544245"/>
            </a:xfrm>
            <a:custGeom>
              <a:rect b="b" l="l" r="r" t="t"/>
              <a:pathLst>
                <a:path extrusionOk="0" h="544245" w="9182100">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lt1">
                <a:alpha val="29803"/>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30" name="Google Shape;330;p36"/>
            <p:cNvSpPr/>
            <p:nvPr/>
          </p:nvSpPr>
          <p:spPr>
            <a:xfrm>
              <a:off x="-305" y="3324550"/>
              <a:ext cx="9182100" cy="765639"/>
            </a:xfrm>
            <a:custGeom>
              <a:rect b="b" l="l" r="r" t="t"/>
              <a:pathLst>
                <a:path extrusionOk="0" h="765639" w="9182100">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lt1">
                <a:alpha val="29803"/>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331" name="Google Shape;331;p36"/>
          <p:cNvSpPr txBox="1"/>
          <p:nvPr/>
        </p:nvSpPr>
        <p:spPr>
          <a:xfrm>
            <a:off x="4662152" y="1309513"/>
            <a:ext cx="3445516"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rgbClr val="3F3F3F"/>
                </a:solidFill>
                <a:latin typeface="Arial"/>
                <a:ea typeface="Arial"/>
                <a:cs typeface="Arial"/>
                <a:sym typeface="Arial"/>
              </a:rPr>
              <a:t>Questions</a:t>
            </a:r>
            <a:r>
              <a:rPr lang="en-US" sz="5400">
                <a:solidFill>
                  <a:srgbClr val="3F3F3F"/>
                </a:solidFill>
                <a:latin typeface="Arial"/>
                <a:ea typeface="Arial"/>
                <a:cs typeface="Arial"/>
                <a:sym typeface="Arial"/>
              </a:rPr>
              <a:t>?</a:t>
            </a:r>
            <a:endParaRPr/>
          </a:p>
        </p:txBody>
      </p:sp>
      <p:pic>
        <p:nvPicPr>
          <p:cNvPr id="332" name="Google Shape;332;p36"/>
          <p:cNvPicPr preferRelativeResize="0"/>
          <p:nvPr/>
        </p:nvPicPr>
        <p:blipFill rotWithShape="1">
          <a:blip r:embed="rId4">
            <a:alphaModFix/>
          </a:blip>
          <a:srcRect b="0" l="0" r="0" t="19387"/>
          <a:stretch/>
        </p:blipFill>
        <p:spPr>
          <a:xfrm>
            <a:off x="2899474" y="4465840"/>
            <a:ext cx="3192257" cy="2347517"/>
          </a:xfrm>
          <a:prstGeom prst="rect">
            <a:avLst/>
          </a:prstGeom>
          <a:noFill/>
          <a:ln>
            <a:noFill/>
          </a:ln>
        </p:spPr>
      </p:pic>
      <p:pic>
        <p:nvPicPr>
          <p:cNvPr id="333" name="Google Shape;333;p36"/>
          <p:cNvPicPr preferRelativeResize="0"/>
          <p:nvPr/>
        </p:nvPicPr>
        <p:blipFill rotWithShape="1">
          <a:blip r:embed="rId4">
            <a:alphaModFix/>
          </a:blip>
          <a:srcRect b="0" l="0" r="0" t="19387"/>
          <a:stretch/>
        </p:blipFill>
        <p:spPr>
          <a:xfrm>
            <a:off x="6094475" y="4454183"/>
            <a:ext cx="3192257" cy="2347517"/>
          </a:xfrm>
          <a:prstGeom prst="rect">
            <a:avLst/>
          </a:prstGeom>
          <a:noFill/>
          <a:ln>
            <a:noFill/>
          </a:ln>
        </p:spPr>
      </p:pic>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32"/>
                                        </p:tgtEl>
                                        <p:attrNameLst>
                                          <p:attrName>style.visibility</p:attrName>
                                        </p:attrNameLst>
                                      </p:cBhvr>
                                      <p:to>
                                        <p:strVal val="visible"/>
                                      </p:to>
                                    </p:set>
                                    <p:animEffect filter="fade" transition="in">
                                      <p:cBhvr>
                                        <p:cTn dur="2000"/>
                                        <p:tgtEl>
                                          <p:spTgt spid="332"/>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331"/>
                                        </p:tgtEl>
                                        <p:attrNameLst>
                                          <p:attrName>style.visibility</p:attrName>
                                        </p:attrNameLst>
                                      </p:cBhvr>
                                      <p:to>
                                        <p:strVal val="visible"/>
                                      </p:to>
                                    </p:set>
                                    <p:animEffect filter="fade" transition="in">
                                      <p:cBhvr>
                                        <p:cTn dur="500"/>
                                        <p:tgtEl>
                                          <p:spTgt spid="331"/>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333"/>
                                        </p:tgtEl>
                                        <p:attrNameLst>
                                          <p:attrName>style.visibility</p:attrName>
                                        </p:attrNameLst>
                                      </p:cBhvr>
                                      <p:to>
                                        <p:strVal val="visible"/>
                                      </p:to>
                                    </p:set>
                                    <p:animEffect filter="fade" transition="in">
                                      <p:cBhvr>
                                        <p:cTn dur="2000"/>
                                        <p:tgtEl>
                                          <p:spTgt spid="3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37"/>
          <p:cNvSpPr/>
          <p:nvPr/>
        </p:nvSpPr>
        <p:spPr>
          <a:xfrm>
            <a:off x="0" y="0"/>
            <a:ext cx="12192000" cy="6858000"/>
          </a:xfrm>
          <a:prstGeom prst="rect">
            <a:avLst/>
          </a:prstGeom>
          <a:gradFill>
            <a:gsLst>
              <a:gs pos="0">
                <a:srgbClr val="D6D6D6"/>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web of dots connected" id="339" name="Google Shape;339;p37"/>
          <p:cNvPicPr preferRelativeResize="0"/>
          <p:nvPr/>
        </p:nvPicPr>
        <p:blipFill rotWithShape="1">
          <a:blip r:embed="rId3">
            <a:alphaModFix/>
          </a:blip>
          <a:srcRect b="0" l="26477" r="22101" t="9091"/>
          <a:stretch/>
        </p:blipFill>
        <p:spPr>
          <a:xfrm>
            <a:off x="3892378" y="10"/>
            <a:ext cx="8299622" cy="6857990"/>
          </a:xfrm>
          <a:prstGeom prst="rect">
            <a:avLst/>
          </a:prstGeom>
          <a:noFill/>
          <a:ln>
            <a:noFill/>
          </a:ln>
        </p:spPr>
      </p:pic>
      <p:sp>
        <p:nvSpPr>
          <p:cNvPr id="340" name="Google Shape;340;p37"/>
          <p:cNvSpPr/>
          <p:nvPr/>
        </p:nvSpPr>
        <p:spPr>
          <a:xfrm>
            <a:off x="0" y="0"/>
            <a:ext cx="9756601" cy="6858000"/>
          </a:xfrm>
          <a:prstGeom prst="rect">
            <a:avLst/>
          </a:prstGeom>
          <a:gradFill>
            <a:gsLst>
              <a:gs pos="0">
                <a:srgbClr val="FFFFFF">
                  <a:alpha val="0"/>
                </a:srgbClr>
              </a:gs>
              <a:gs pos="19000">
                <a:srgbClr val="FFFFFF">
                  <a:alpha val="37647"/>
                </a:srgbClr>
              </a:gs>
              <a:gs pos="35000">
                <a:srgbClr val="FFFFFF">
                  <a:alpha val="78823"/>
                </a:srgbClr>
              </a:gs>
              <a:gs pos="58000">
                <a:schemeClr val="lt1"/>
              </a:gs>
              <a:gs pos="100000">
                <a:schemeClr val="lt1"/>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41" name="Google Shape;341;p37"/>
          <p:cNvSpPr/>
          <p:nvPr/>
        </p:nvSpPr>
        <p:spPr>
          <a:xfrm rot="5400000">
            <a:off x="759921" y="346791"/>
            <a:ext cx="146304" cy="704088"/>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342" name="Google Shape;342;p37"/>
          <p:cNvSpPr/>
          <p:nvPr/>
        </p:nvSpPr>
        <p:spPr>
          <a:xfrm>
            <a:off x="481029" y="4546920"/>
            <a:ext cx="3977640" cy="18288"/>
          </a:xfrm>
          <a:prstGeom prst="rect">
            <a:avLst/>
          </a:prstGeom>
          <a:solidFill>
            <a:srgbClr val="D5D5D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43" name="Google Shape;343;p37"/>
          <p:cNvSpPr txBox="1"/>
          <p:nvPr>
            <p:ph type="ctrTitle"/>
          </p:nvPr>
        </p:nvSpPr>
        <p:spPr>
          <a:xfrm>
            <a:off x="477979" y="784894"/>
            <a:ext cx="3977640" cy="87782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rgbClr val="7F6000"/>
              </a:buClr>
              <a:buSzPts val="4400"/>
              <a:buFont typeface="Calibri"/>
              <a:buNone/>
            </a:pPr>
            <a:r>
              <a:rPr lang="en-US" sz="4400">
                <a:solidFill>
                  <a:srgbClr val="7F6000"/>
                </a:solidFill>
              </a:rPr>
              <a:t>References</a:t>
            </a:r>
            <a:endParaRPr sz="4400">
              <a:solidFill>
                <a:srgbClr val="A5775C"/>
              </a:solidFill>
              <a:latin typeface="Avenir"/>
              <a:ea typeface="Avenir"/>
              <a:cs typeface="Avenir"/>
              <a:sym typeface="Avenir"/>
            </a:endParaRPr>
          </a:p>
        </p:txBody>
      </p:sp>
      <p:sp>
        <p:nvSpPr>
          <p:cNvPr id="344" name="Google Shape;344;p37"/>
          <p:cNvSpPr txBox="1"/>
          <p:nvPr/>
        </p:nvSpPr>
        <p:spPr>
          <a:xfrm>
            <a:off x="205635" y="6460460"/>
            <a:ext cx="3061351"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rgbClr val="757070"/>
                </a:solidFill>
                <a:latin typeface="Avenir"/>
                <a:ea typeface="Avenir"/>
                <a:cs typeface="Avenir"/>
                <a:sym typeface="Avenir"/>
              </a:rPr>
              <a:t>WRS Document reference: Content: -Page</a:t>
            </a:r>
            <a:endParaRPr/>
          </a:p>
        </p:txBody>
      </p:sp>
      <p:sp>
        <p:nvSpPr>
          <p:cNvPr id="345" name="Google Shape;345;p37"/>
          <p:cNvSpPr txBox="1"/>
          <p:nvPr/>
        </p:nvSpPr>
        <p:spPr>
          <a:xfrm>
            <a:off x="477979" y="1675620"/>
            <a:ext cx="6096000" cy="4617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0" lang="en-US" u="none" strike="noStrike">
                <a:solidFill>
                  <a:srgbClr val="434343"/>
                </a:solidFill>
                <a:latin typeface="Calibri"/>
                <a:ea typeface="Calibri"/>
                <a:cs typeface="Calibri"/>
                <a:sym typeface="Calibri"/>
              </a:rPr>
              <a:t>Blind Vision WRS</a:t>
            </a:r>
            <a:endParaRPr>
              <a:solidFill>
                <a:srgbClr val="434343"/>
              </a:solidFill>
              <a:latin typeface="Calibri"/>
              <a:ea typeface="Calibri"/>
              <a:cs typeface="Calibri"/>
              <a:sym typeface="Calibri"/>
            </a:endParaRPr>
          </a:p>
          <a:p>
            <a:pPr indent="0" lvl="0" marL="0" marR="0" rtl="0" algn="l">
              <a:spcBef>
                <a:spcPts val="0"/>
              </a:spcBef>
              <a:spcAft>
                <a:spcPts val="0"/>
              </a:spcAft>
              <a:buNone/>
            </a:pPr>
            <a:r>
              <a:t/>
            </a:r>
            <a:endParaRPr>
              <a:solidFill>
                <a:srgbClr val="434343"/>
              </a:solidFill>
              <a:latin typeface="Calibri"/>
              <a:ea typeface="Calibri"/>
              <a:cs typeface="Calibri"/>
              <a:sym typeface="Calibri"/>
            </a:endParaRPr>
          </a:p>
          <a:p>
            <a:pPr indent="0" lvl="0" marL="0" marR="0" rtl="0" algn="l">
              <a:spcBef>
                <a:spcPts val="0"/>
              </a:spcBef>
              <a:spcAft>
                <a:spcPts val="0"/>
              </a:spcAft>
              <a:buNone/>
            </a:pPr>
            <a:r>
              <a:rPr i="0" lang="en-US" u="none" strike="noStrike">
                <a:solidFill>
                  <a:srgbClr val="434343"/>
                </a:solidFill>
                <a:latin typeface="Calibri"/>
                <a:ea typeface="Calibri"/>
                <a:cs typeface="Calibri"/>
                <a:sym typeface="Calibri"/>
              </a:rPr>
              <a:t>Prototype:</a:t>
            </a:r>
            <a:endParaRPr>
              <a:latin typeface="Calibri"/>
              <a:ea typeface="Calibri"/>
              <a:cs typeface="Calibri"/>
              <a:sym typeface="Calibri"/>
            </a:endParaRPr>
          </a:p>
          <a:p>
            <a:pPr indent="0" lvl="0" marL="0" marR="0" rtl="0" algn="l">
              <a:spcBef>
                <a:spcPts val="0"/>
              </a:spcBef>
              <a:spcAft>
                <a:spcPts val="0"/>
              </a:spcAft>
              <a:buNone/>
            </a:pPr>
            <a:r>
              <a:rPr i="0" lang="en-US" u="sng" strike="noStrike">
                <a:solidFill>
                  <a:schemeClr val="hlink"/>
                </a:solidFill>
                <a:latin typeface="Calibri"/>
                <a:ea typeface="Calibri"/>
                <a:cs typeface="Calibri"/>
                <a:sym typeface="Calibri"/>
                <a:hlinkClick r:id="rId4"/>
              </a:rPr>
              <a:t>https://www.figma.com</a:t>
            </a:r>
            <a:r>
              <a:rPr i="0" lang="en-US" u="none" strike="noStrike">
                <a:solidFill>
                  <a:srgbClr val="434343"/>
                </a:solidFill>
                <a:latin typeface="Calibri"/>
                <a:ea typeface="Calibri"/>
                <a:cs typeface="Calibri"/>
                <a:sym typeface="Calibri"/>
              </a:rPr>
              <a:t>. Accessed March </a:t>
            </a:r>
            <a:r>
              <a:rPr lang="en-US">
                <a:solidFill>
                  <a:srgbClr val="434343"/>
                </a:solidFill>
                <a:latin typeface="Calibri"/>
                <a:ea typeface="Calibri"/>
                <a:cs typeface="Calibri"/>
                <a:sym typeface="Calibri"/>
              </a:rPr>
              <a:t>27</a:t>
            </a:r>
            <a:r>
              <a:rPr baseline="30000" i="0" lang="en-US" u="none" strike="noStrike">
                <a:solidFill>
                  <a:srgbClr val="434343"/>
                </a:solidFill>
                <a:latin typeface="Calibri"/>
                <a:ea typeface="Calibri"/>
                <a:cs typeface="Calibri"/>
                <a:sym typeface="Calibri"/>
              </a:rPr>
              <a:t>th</a:t>
            </a:r>
            <a:r>
              <a:rPr i="0" lang="en-US" u="none" strike="noStrike">
                <a:solidFill>
                  <a:srgbClr val="434343"/>
                </a:solidFill>
                <a:latin typeface="Calibri"/>
                <a:ea typeface="Calibri"/>
                <a:cs typeface="Calibri"/>
                <a:sym typeface="Calibri"/>
              </a:rPr>
              <a:t>, 2024</a:t>
            </a:r>
            <a:endParaRPr>
              <a:latin typeface="Calibri"/>
              <a:ea typeface="Calibri"/>
              <a:cs typeface="Calibri"/>
              <a:sym typeface="Calibri"/>
            </a:endParaRPr>
          </a:p>
          <a:p>
            <a:pPr indent="0" lvl="0" marL="0" marR="0" rtl="0" algn="l">
              <a:spcBef>
                <a:spcPts val="0"/>
              </a:spcBef>
              <a:spcAft>
                <a:spcPts val="0"/>
              </a:spcAft>
              <a:buNone/>
            </a:pPr>
            <a:r>
              <a:t/>
            </a:r>
            <a:endParaRPr>
              <a:solidFill>
                <a:srgbClr val="595959"/>
              </a:solidFill>
              <a:latin typeface="Calibri"/>
              <a:ea typeface="Calibri"/>
              <a:cs typeface="Calibri"/>
              <a:sym typeface="Calibri"/>
            </a:endParaRPr>
          </a:p>
          <a:p>
            <a:pPr indent="0" lvl="0" marL="0" marR="0" rtl="0" algn="l">
              <a:spcBef>
                <a:spcPts val="0"/>
              </a:spcBef>
              <a:spcAft>
                <a:spcPts val="0"/>
              </a:spcAft>
              <a:buNone/>
            </a:pPr>
            <a:r>
              <a:rPr lang="en-US">
                <a:solidFill>
                  <a:srgbClr val="595959"/>
                </a:solidFill>
                <a:latin typeface="Calibri"/>
                <a:ea typeface="Calibri"/>
                <a:cs typeface="Calibri"/>
                <a:sym typeface="Calibri"/>
              </a:rPr>
              <a:t>Pictures:</a:t>
            </a:r>
            <a:endParaRPr>
              <a:latin typeface="Calibri"/>
              <a:ea typeface="Calibri"/>
              <a:cs typeface="Calibri"/>
              <a:sym typeface="Calibri"/>
            </a:endParaRPr>
          </a:p>
          <a:p>
            <a:pPr indent="0" lvl="0" marL="0" marR="0" rtl="0" algn="l">
              <a:spcBef>
                <a:spcPts val="0"/>
              </a:spcBef>
              <a:spcAft>
                <a:spcPts val="0"/>
              </a:spcAft>
              <a:buNone/>
            </a:pPr>
            <a:r>
              <a:rPr lang="en-US" u="sng">
                <a:solidFill>
                  <a:schemeClr val="hlink"/>
                </a:solidFill>
                <a:latin typeface="Calibri"/>
                <a:ea typeface="Calibri"/>
                <a:cs typeface="Calibri"/>
                <a:sym typeface="Calibri"/>
                <a:hlinkClick r:id="rId5"/>
              </a:rPr>
              <a:t>https://www.yourdentistryguide.com/smile-anatomy/</a:t>
            </a:r>
            <a:r>
              <a:rPr lang="en-US">
                <a:solidFill>
                  <a:srgbClr val="595959"/>
                </a:solidFill>
                <a:latin typeface="Calibri"/>
                <a:ea typeface="Calibri"/>
                <a:cs typeface="Calibri"/>
                <a:sym typeface="Calibri"/>
              </a:rPr>
              <a:t>. Accessed March 26</a:t>
            </a:r>
            <a:r>
              <a:rPr baseline="30000" lang="en-US">
                <a:solidFill>
                  <a:srgbClr val="595959"/>
                </a:solidFill>
                <a:latin typeface="Calibri"/>
                <a:ea typeface="Calibri"/>
                <a:cs typeface="Calibri"/>
                <a:sym typeface="Calibri"/>
              </a:rPr>
              <a:t>th</a:t>
            </a:r>
            <a:r>
              <a:rPr lang="en-US">
                <a:solidFill>
                  <a:srgbClr val="595959"/>
                </a:solidFill>
                <a:latin typeface="Calibri"/>
                <a:ea typeface="Calibri"/>
                <a:cs typeface="Calibri"/>
                <a:sym typeface="Calibri"/>
              </a:rPr>
              <a:t>, 2024</a:t>
            </a:r>
            <a:endParaRPr>
              <a:latin typeface="Calibri"/>
              <a:ea typeface="Calibri"/>
              <a:cs typeface="Calibri"/>
              <a:sym typeface="Calibri"/>
            </a:endParaRPr>
          </a:p>
          <a:p>
            <a:pPr indent="0" lvl="0" marL="0" marR="0" rtl="0" algn="l">
              <a:spcBef>
                <a:spcPts val="0"/>
              </a:spcBef>
              <a:spcAft>
                <a:spcPts val="0"/>
              </a:spcAft>
              <a:buNone/>
            </a:pPr>
            <a:r>
              <a:t/>
            </a:r>
            <a:endParaRPr>
              <a:solidFill>
                <a:srgbClr val="595959"/>
              </a:solidFill>
              <a:latin typeface="Calibri"/>
              <a:ea typeface="Calibri"/>
              <a:cs typeface="Calibri"/>
              <a:sym typeface="Calibri"/>
            </a:endParaRPr>
          </a:p>
          <a:p>
            <a:pPr indent="0" lvl="0" marL="0" marR="0" rtl="0" algn="l">
              <a:spcBef>
                <a:spcPts val="0"/>
              </a:spcBef>
              <a:spcAft>
                <a:spcPts val="0"/>
              </a:spcAft>
              <a:buNone/>
            </a:pPr>
            <a:r>
              <a:rPr lang="en-US" u="sng">
                <a:solidFill>
                  <a:schemeClr val="hlink"/>
                </a:solidFill>
                <a:latin typeface="Calibri"/>
                <a:ea typeface="Calibri"/>
                <a:cs typeface="Calibri"/>
                <a:sym typeface="Calibri"/>
                <a:hlinkClick r:id="rId6"/>
              </a:rPr>
              <a:t>https://www.euractiv.com/section/health-consumers/news/workplace-prejudice-keeps-blind-people-out-of-employment/</a:t>
            </a:r>
            <a:r>
              <a:rPr lang="en-US">
                <a:solidFill>
                  <a:srgbClr val="595959"/>
                </a:solidFill>
                <a:latin typeface="Calibri"/>
                <a:ea typeface="Calibri"/>
                <a:cs typeface="Calibri"/>
                <a:sym typeface="Calibri"/>
              </a:rPr>
              <a:t>. Accessed March 26</a:t>
            </a:r>
            <a:r>
              <a:rPr baseline="30000" lang="en-US">
                <a:solidFill>
                  <a:srgbClr val="595959"/>
                </a:solidFill>
                <a:latin typeface="Calibri"/>
                <a:ea typeface="Calibri"/>
                <a:cs typeface="Calibri"/>
                <a:sym typeface="Calibri"/>
              </a:rPr>
              <a:t>th</a:t>
            </a:r>
            <a:r>
              <a:rPr lang="en-US">
                <a:solidFill>
                  <a:srgbClr val="595959"/>
                </a:solidFill>
                <a:latin typeface="Calibri"/>
                <a:ea typeface="Calibri"/>
                <a:cs typeface="Calibri"/>
                <a:sym typeface="Calibri"/>
              </a:rPr>
              <a:t>, 2024</a:t>
            </a:r>
            <a:endParaRPr>
              <a:solidFill>
                <a:srgbClr val="595959"/>
              </a:solidFill>
              <a:latin typeface="Calibri"/>
              <a:ea typeface="Calibri"/>
              <a:cs typeface="Calibri"/>
              <a:sym typeface="Calibri"/>
            </a:endParaRPr>
          </a:p>
          <a:p>
            <a:pPr indent="0" lvl="0" marL="0" marR="0" rtl="0" algn="l">
              <a:spcBef>
                <a:spcPts val="0"/>
              </a:spcBef>
              <a:spcAft>
                <a:spcPts val="0"/>
              </a:spcAft>
              <a:buNone/>
            </a:pPr>
            <a:r>
              <a:t/>
            </a:r>
            <a:endParaRPr>
              <a:solidFill>
                <a:srgbClr val="595959"/>
              </a:solidFill>
              <a:latin typeface="Calibri"/>
              <a:ea typeface="Calibri"/>
              <a:cs typeface="Calibri"/>
              <a:sym typeface="Calibri"/>
            </a:endParaRPr>
          </a:p>
          <a:p>
            <a:pPr indent="0" lvl="0" marL="0" marR="0" rtl="0" algn="l">
              <a:spcBef>
                <a:spcPts val="0"/>
              </a:spcBef>
              <a:spcAft>
                <a:spcPts val="0"/>
              </a:spcAft>
              <a:buNone/>
            </a:pPr>
            <a:r>
              <a:rPr lang="en-US" u="sng">
                <a:solidFill>
                  <a:schemeClr val="hlink"/>
                </a:solidFill>
                <a:latin typeface="Calibri"/>
                <a:ea typeface="Calibri"/>
                <a:cs typeface="Calibri"/>
                <a:sym typeface="Calibri"/>
                <a:hlinkClick r:id="rId7"/>
              </a:rPr>
              <a:t>https://www.perkins.org/what-blindness-really-looks-like/</a:t>
            </a:r>
            <a:r>
              <a:rPr lang="en-US">
                <a:solidFill>
                  <a:srgbClr val="595959"/>
                </a:solidFill>
                <a:latin typeface="Calibri"/>
                <a:ea typeface="Calibri"/>
                <a:cs typeface="Calibri"/>
                <a:sym typeface="Calibri"/>
              </a:rPr>
              <a:t>. Accessed March 27</a:t>
            </a:r>
            <a:r>
              <a:rPr baseline="30000" lang="en-US">
                <a:solidFill>
                  <a:srgbClr val="595959"/>
                </a:solidFill>
                <a:latin typeface="Calibri"/>
                <a:ea typeface="Calibri"/>
                <a:cs typeface="Calibri"/>
                <a:sym typeface="Calibri"/>
              </a:rPr>
              <a:t>th</a:t>
            </a:r>
            <a:r>
              <a:rPr lang="en-US">
                <a:solidFill>
                  <a:srgbClr val="595959"/>
                </a:solidFill>
                <a:latin typeface="Calibri"/>
                <a:ea typeface="Calibri"/>
                <a:cs typeface="Calibri"/>
                <a:sym typeface="Calibri"/>
              </a:rPr>
              <a:t>, 2024</a:t>
            </a:r>
            <a:endParaRPr>
              <a:solidFill>
                <a:srgbClr val="595959"/>
              </a:solidFill>
              <a:latin typeface="Calibri"/>
              <a:ea typeface="Calibri"/>
              <a:cs typeface="Calibri"/>
              <a:sym typeface="Calibri"/>
            </a:endParaRPr>
          </a:p>
          <a:p>
            <a:pPr indent="0" lvl="0" marL="0" marR="0" rtl="0" algn="l">
              <a:spcBef>
                <a:spcPts val="0"/>
              </a:spcBef>
              <a:spcAft>
                <a:spcPts val="0"/>
              </a:spcAft>
              <a:buNone/>
            </a:pPr>
            <a:r>
              <a:t/>
            </a:r>
            <a:endParaRPr>
              <a:solidFill>
                <a:srgbClr val="595959"/>
              </a:solidFill>
              <a:latin typeface="Calibri"/>
              <a:ea typeface="Calibri"/>
              <a:cs typeface="Calibri"/>
              <a:sym typeface="Calibri"/>
            </a:endParaRPr>
          </a:p>
          <a:p>
            <a:pPr indent="0" lvl="0" marL="0" marR="0" rtl="0" algn="l">
              <a:spcBef>
                <a:spcPts val="0"/>
              </a:spcBef>
              <a:spcAft>
                <a:spcPts val="0"/>
              </a:spcAft>
              <a:buNone/>
            </a:pPr>
            <a:r>
              <a:rPr lang="en-US" u="sng">
                <a:solidFill>
                  <a:schemeClr val="hlink"/>
                </a:solidFill>
                <a:latin typeface="Calibri"/>
                <a:ea typeface="Calibri"/>
                <a:cs typeface="Calibri"/>
                <a:sym typeface="Calibri"/>
                <a:hlinkClick r:id="rId8"/>
              </a:rPr>
              <a:t>https://www.amazon.com/HD-Wallpaper-Creators-Sad-Wallpapers/dp/B0768BZ71P</a:t>
            </a:r>
            <a:r>
              <a:rPr lang="en-US">
                <a:solidFill>
                  <a:srgbClr val="595959"/>
                </a:solidFill>
                <a:latin typeface="Calibri"/>
                <a:ea typeface="Calibri"/>
                <a:cs typeface="Calibri"/>
                <a:sym typeface="Calibri"/>
              </a:rPr>
              <a:t>. </a:t>
            </a:r>
            <a:r>
              <a:rPr lang="en-US">
                <a:solidFill>
                  <a:srgbClr val="595959"/>
                </a:solidFill>
                <a:latin typeface="Calibri"/>
                <a:ea typeface="Calibri"/>
                <a:cs typeface="Calibri"/>
                <a:sym typeface="Calibri"/>
              </a:rPr>
              <a:t>Accessed March 27</a:t>
            </a:r>
            <a:r>
              <a:rPr baseline="30000" lang="en-US">
                <a:solidFill>
                  <a:srgbClr val="595959"/>
                </a:solidFill>
                <a:latin typeface="Calibri"/>
                <a:ea typeface="Calibri"/>
                <a:cs typeface="Calibri"/>
                <a:sym typeface="Calibri"/>
              </a:rPr>
              <a:t>th</a:t>
            </a:r>
            <a:r>
              <a:rPr lang="en-US">
                <a:solidFill>
                  <a:srgbClr val="595959"/>
                </a:solidFill>
                <a:latin typeface="Calibri"/>
                <a:ea typeface="Calibri"/>
                <a:cs typeface="Calibri"/>
                <a:sym typeface="Calibri"/>
              </a:rPr>
              <a:t>, 2024</a:t>
            </a:r>
            <a:endParaRPr>
              <a:solidFill>
                <a:srgbClr val="595959"/>
              </a:solidFill>
              <a:latin typeface="Calibri"/>
              <a:ea typeface="Calibri"/>
              <a:cs typeface="Calibri"/>
              <a:sym typeface="Calibri"/>
            </a:endParaRPr>
          </a:p>
          <a:p>
            <a:pPr indent="0" lvl="0" marL="0" marR="0" rtl="0" algn="l">
              <a:spcBef>
                <a:spcPts val="0"/>
              </a:spcBef>
              <a:spcAft>
                <a:spcPts val="0"/>
              </a:spcAft>
              <a:buNone/>
            </a:pPr>
            <a:r>
              <a:t/>
            </a:r>
            <a:endParaRPr>
              <a:solidFill>
                <a:srgbClr val="595959"/>
              </a:solidFill>
              <a:latin typeface="Calibri"/>
              <a:ea typeface="Calibri"/>
              <a:cs typeface="Calibri"/>
              <a:sym typeface="Calibri"/>
            </a:endParaRPr>
          </a:p>
          <a:p>
            <a:pPr indent="0" lvl="0" marL="0" marR="0" rtl="0" algn="l">
              <a:spcBef>
                <a:spcPts val="0"/>
              </a:spcBef>
              <a:spcAft>
                <a:spcPts val="0"/>
              </a:spcAft>
              <a:buNone/>
            </a:pPr>
            <a:r>
              <a:rPr lang="en-US" u="sng">
                <a:solidFill>
                  <a:schemeClr val="hlink"/>
                </a:solidFill>
                <a:latin typeface="Calibri"/>
                <a:ea typeface="Calibri"/>
                <a:cs typeface="Calibri"/>
                <a:sym typeface="Calibri"/>
                <a:hlinkClick r:id="rId9"/>
              </a:rPr>
              <a:t>https://rachelziv.com.au/word-happy/</a:t>
            </a:r>
            <a:r>
              <a:rPr lang="en-US">
                <a:solidFill>
                  <a:srgbClr val="595959"/>
                </a:solidFill>
                <a:latin typeface="Calibri"/>
                <a:ea typeface="Calibri"/>
                <a:cs typeface="Calibri"/>
                <a:sym typeface="Calibri"/>
              </a:rPr>
              <a:t>. Accessed March 27</a:t>
            </a:r>
            <a:r>
              <a:rPr baseline="30000" lang="en-US">
                <a:solidFill>
                  <a:srgbClr val="595959"/>
                </a:solidFill>
                <a:latin typeface="Calibri"/>
                <a:ea typeface="Calibri"/>
                <a:cs typeface="Calibri"/>
                <a:sym typeface="Calibri"/>
              </a:rPr>
              <a:t>th</a:t>
            </a:r>
            <a:r>
              <a:rPr lang="en-US">
                <a:solidFill>
                  <a:srgbClr val="595959"/>
                </a:solidFill>
                <a:latin typeface="Calibri"/>
                <a:ea typeface="Calibri"/>
                <a:cs typeface="Calibri"/>
                <a:sym typeface="Calibri"/>
              </a:rPr>
              <a:t>, 2024</a:t>
            </a:r>
            <a:endParaRPr>
              <a:solidFill>
                <a:srgbClr val="595959"/>
              </a:solidFill>
              <a:latin typeface="Calibri"/>
              <a:ea typeface="Calibri"/>
              <a:cs typeface="Calibri"/>
              <a:sym typeface="Calibri"/>
            </a:endParaRPr>
          </a:p>
          <a:p>
            <a:pPr indent="0" lvl="0" marL="0" marR="0" rtl="0" algn="l">
              <a:spcBef>
                <a:spcPts val="0"/>
              </a:spcBef>
              <a:spcAft>
                <a:spcPts val="0"/>
              </a:spcAft>
              <a:buNone/>
            </a:pPr>
            <a:r>
              <a:t/>
            </a:r>
            <a:endParaRPr>
              <a:solidFill>
                <a:srgbClr val="595959"/>
              </a:solidFill>
              <a:latin typeface="Calibri"/>
              <a:ea typeface="Calibri"/>
              <a:cs typeface="Calibri"/>
              <a:sym typeface="Calibri"/>
            </a:endParaRPr>
          </a:p>
          <a:p>
            <a:pPr indent="0" lvl="0" marL="0" marR="0" rtl="0" algn="l">
              <a:spcBef>
                <a:spcPts val="0"/>
              </a:spcBef>
              <a:spcAft>
                <a:spcPts val="0"/>
              </a:spcAft>
              <a:buNone/>
            </a:pPr>
            <a:r>
              <a:rPr lang="en-US" u="sng">
                <a:solidFill>
                  <a:schemeClr val="hlink"/>
                </a:solidFill>
                <a:latin typeface="Calibri"/>
                <a:ea typeface="Calibri"/>
                <a:cs typeface="Calibri"/>
                <a:sym typeface="Calibri"/>
                <a:hlinkClick r:id="rId10"/>
              </a:rPr>
              <a:t>https://willingway.com/what-is-anger/</a:t>
            </a:r>
            <a:r>
              <a:rPr lang="en-US">
                <a:solidFill>
                  <a:srgbClr val="595959"/>
                </a:solidFill>
                <a:latin typeface="Calibri"/>
                <a:ea typeface="Calibri"/>
                <a:cs typeface="Calibri"/>
                <a:sym typeface="Calibri"/>
              </a:rPr>
              <a:t>. Accessed March 27</a:t>
            </a:r>
            <a:r>
              <a:rPr baseline="30000" lang="en-US">
                <a:solidFill>
                  <a:srgbClr val="595959"/>
                </a:solidFill>
                <a:latin typeface="Calibri"/>
                <a:ea typeface="Calibri"/>
                <a:cs typeface="Calibri"/>
                <a:sym typeface="Calibri"/>
              </a:rPr>
              <a:t>th</a:t>
            </a:r>
            <a:r>
              <a:rPr lang="en-US">
                <a:solidFill>
                  <a:srgbClr val="595959"/>
                </a:solidFill>
                <a:latin typeface="Calibri"/>
                <a:ea typeface="Calibri"/>
                <a:cs typeface="Calibri"/>
                <a:sym typeface="Calibri"/>
              </a:rPr>
              <a:t>, 2024</a:t>
            </a:r>
            <a:endParaRPr sz="1800">
              <a:solidFill>
                <a:srgbClr val="595959"/>
              </a:solidFill>
              <a:latin typeface="Calibri"/>
              <a:ea typeface="Calibri"/>
              <a:cs typeface="Calibri"/>
              <a:sym typeface="Calibri"/>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343"/>
                                        </p:tgtEl>
                                        <p:attrNameLst>
                                          <p:attrName>style.visibility</p:attrName>
                                        </p:attrNameLst>
                                      </p:cBhvr>
                                      <p:to>
                                        <p:strVal val="visible"/>
                                      </p:to>
                                    </p:set>
                                    <p:animEffect filter="fade" transition="in">
                                      <p:cBhvr>
                                        <p:cTn dur="500"/>
                                        <p:tgtEl>
                                          <p:spTgt spid="343"/>
                                        </p:tgtEl>
                                      </p:cBhvr>
                                    </p:animEffect>
                                  </p:childTnLst>
                                </p:cTn>
                              </p:par>
                              <p:par>
                                <p:cTn fill="hold" nodeType="withEffect" presetClass="entr" presetID="10" presetSubtype="0">
                                  <p:stCondLst>
                                    <p:cond delay="1000"/>
                                  </p:stCondLst>
                                  <p:childTnLst>
                                    <p:set>
                                      <p:cBhvr>
                                        <p:cTn dur="1" fill="hold">
                                          <p:stCondLst>
                                            <p:cond delay="0"/>
                                          </p:stCondLst>
                                        </p:cTn>
                                        <p:tgtEl>
                                          <p:spTgt spid="344"/>
                                        </p:tgtEl>
                                        <p:attrNameLst>
                                          <p:attrName>style.visibility</p:attrName>
                                        </p:attrNameLst>
                                      </p:cBhvr>
                                      <p:to>
                                        <p:strVal val="visible"/>
                                      </p:to>
                                    </p:set>
                                    <p:animEffect filter="fade" transition="in">
                                      <p:cBhvr>
                                        <p:cTn dur="2000"/>
                                        <p:tgtEl>
                                          <p:spTgt spid="34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rgbClr val="7F6000"/>
              </a:buClr>
              <a:buSzPts val="4400"/>
              <a:buFont typeface="Calibri"/>
              <a:buNone/>
            </a:pPr>
            <a:r>
              <a:rPr lang="en-US">
                <a:solidFill>
                  <a:srgbClr val="7F6000"/>
                </a:solidFill>
                <a:latin typeface="Calibri"/>
                <a:ea typeface="Calibri"/>
                <a:cs typeface="Calibri"/>
                <a:sym typeface="Calibri"/>
              </a:rPr>
              <a:t>Summary</a:t>
            </a:r>
            <a:endParaRPr/>
          </a:p>
        </p:txBody>
      </p:sp>
      <p:sp>
        <p:nvSpPr>
          <p:cNvPr id="105" name="Google Shape;105;p1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r">
              <a:lnSpc>
                <a:spcPct val="150000"/>
              </a:lnSpc>
              <a:spcBef>
                <a:spcPts val="0"/>
              </a:spcBef>
              <a:spcAft>
                <a:spcPts val="0"/>
              </a:spcAft>
              <a:buClr>
                <a:srgbClr val="3F3F3F"/>
              </a:buClr>
              <a:buSzPts val="3200"/>
              <a:buChar char="•"/>
            </a:pPr>
            <a:r>
              <a:rPr lang="en-US" sz="3200">
                <a:solidFill>
                  <a:srgbClr val="3F3F3F"/>
                </a:solidFill>
              </a:rPr>
              <a:t>AS-IS and TO-BE</a:t>
            </a:r>
            <a:endParaRPr/>
          </a:p>
          <a:p>
            <a:pPr indent="-228600" lvl="0" marL="228600" rtl="0" algn="r">
              <a:lnSpc>
                <a:spcPct val="150000"/>
              </a:lnSpc>
              <a:spcBef>
                <a:spcPts val="1000"/>
              </a:spcBef>
              <a:spcAft>
                <a:spcPts val="0"/>
              </a:spcAft>
              <a:buClr>
                <a:srgbClr val="3F3F3F"/>
              </a:buClr>
              <a:buSzPts val="3200"/>
              <a:buChar char="•"/>
            </a:pPr>
            <a:r>
              <a:rPr lang="en-US" sz="3200">
                <a:solidFill>
                  <a:srgbClr val="3F3F3F"/>
                </a:solidFill>
              </a:rPr>
              <a:t>Requirement Engineering Process</a:t>
            </a:r>
            <a:endParaRPr/>
          </a:p>
          <a:p>
            <a:pPr indent="-228600" lvl="0" marL="228600" rtl="0" algn="r">
              <a:lnSpc>
                <a:spcPct val="150000"/>
              </a:lnSpc>
              <a:spcBef>
                <a:spcPts val="1000"/>
              </a:spcBef>
              <a:spcAft>
                <a:spcPts val="0"/>
              </a:spcAft>
              <a:buClr>
                <a:srgbClr val="3F3F3F"/>
              </a:buClr>
              <a:buSzPts val="3200"/>
              <a:buChar char="•"/>
            </a:pPr>
            <a:r>
              <a:rPr lang="en-US" sz="3200">
                <a:solidFill>
                  <a:srgbClr val="3F3F3F"/>
                </a:solidFill>
              </a:rPr>
              <a:t>Preliminary Definition Issues</a:t>
            </a:r>
            <a:endParaRPr/>
          </a:p>
          <a:p>
            <a:pPr indent="-228600" lvl="0" marL="228600" rtl="0" algn="r">
              <a:lnSpc>
                <a:spcPct val="150000"/>
              </a:lnSpc>
              <a:spcBef>
                <a:spcPts val="1000"/>
              </a:spcBef>
              <a:spcAft>
                <a:spcPts val="0"/>
              </a:spcAft>
              <a:buClr>
                <a:srgbClr val="3F3F3F"/>
              </a:buClr>
              <a:buSzPts val="3200"/>
              <a:buChar char="•"/>
            </a:pPr>
            <a:r>
              <a:rPr lang="en-US" sz="3200">
                <a:solidFill>
                  <a:srgbClr val="3F3F3F"/>
                </a:solidFill>
              </a:rPr>
              <a:t>Prototype/Prototype Mockup</a:t>
            </a:r>
            <a:endParaRPr/>
          </a:p>
          <a:p>
            <a:pPr indent="-50800" lvl="0" marL="228600" rtl="0" algn="r">
              <a:lnSpc>
                <a:spcPct val="90000"/>
              </a:lnSpc>
              <a:spcBef>
                <a:spcPts val="1000"/>
              </a:spcBef>
              <a:spcAft>
                <a:spcPts val="0"/>
              </a:spcAft>
              <a:buClr>
                <a:schemeClr val="dk1"/>
              </a:buClr>
              <a:buSzPts val="2800"/>
              <a:buNone/>
            </a:pPr>
            <a:r>
              <a:t/>
            </a:r>
            <a:endParaRPr sz="2800">
              <a:solidFill>
                <a:srgbClr val="3F3F3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7F6000"/>
              </a:buClr>
              <a:buSzPts val="4400"/>
              <a:buFont typeface="Calibri"/>
              <a:buNone/>
            </a:pPr>
            <a:r>
              <a:rPr lang="en-US">
                <a:solidFill>
                  <a:srgbClr val="7F6000"/>
                </a:solidFill>
                <a:latin typeface="Calibri"/>
                <a:ea typeface="Calibri"/>
                <a:cs typeface="Calibri"/>
                <a:sym typeface="Calibri"/>
              </a:rPr>
              <a:t>AS-IS </a:t>
            </a:r>
            <a:r>
              <a:rPr lang="en-US" sz="3200">
                <a:solidFill>
                  <a:srgbClr val="7F7F7F"/>
                </a:solidFill>
                <a:latin typeface="Arial"/>
                <a:ea typeface="Arial"/>
                <a:cs typeface="Arial"/>
                <a:sym typeface="Arial"/>
              </a:rPr>
              <a:t>(Problem)</a:t>
            </a:r>
            <a:endParaRPr sz="3200"/>
          </a:p>
        </p:txBody>
      </p:sp>
      <p:sp>
        <p:nvSpPr>
          <p:cNvPr id="111" name="Google Shape;111;p1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F3F3F"/>
              </a:buClr>
              <a:buSzPts val="2800"/>
              <a:buChar char="•"/>
            </a:pPr>
            <a:r>
              <a:rPr lang="en-US">
                <a:solidFill>
                  <a:srgbClr val="3F3F3F"/>
                </a:solidFill>
              </a:rPr>
              <a:t>Partial, Complete, Congenital, Legal, and Nutritional are some of the example that a person might have vision lost.</a:t>
            </a:r>
            <a:endParaRPr/>
          </a:p>
          <a:p>
            <a:pPr indent="-228600" lvl="0" marL="228600" rtl="0" algn="l">
              <a:lnSpc>
                <a:spcPct val="90000"/>
              </a:lnSpc>
              <a:spcBef>
                <a:spcPts val="1000"/>
              </a:spcBef>
              <a:spcAft>
                <a:spcPts val="0"/>
              </a:spcAft>
              <a:buClr>
                <a:srgbClr val="3F3F3F"/>
              </a:buClr>
              <a:buSzPts val="2800"/>
              <a:buChar char="•"/>
            </a:pPr>
            <a:r>
              <a:rPr lang="en-US">
                <a:solidFill>
                  <a:srgbClr val="3F3F3F"/>
                </a:solidFill>
              </a:rPr>
              <a:t>Blind people current don’t have a way to navigate safely at UTD (ex. not able to avoiding obstacle and not able to read sign of the room)</a:t>
            </a:r>
            <a:endParaRPr/>
          </a:p>
          <a:p>
            <a:pPr indent="-228600" lvl="0" marL="228600" rtl="0" algn="l">
              <a:lnSpc>
                <a:spcPct val="90000"/>
              </a:lnSpc>
              <a:spcBef>
                <a:spcPts val="1000"/>
              </a:spcBef>
              <a:spcAft>
                <a:spcPts val="0"/>
              </a:spcAft>
              <a:buClr>
                <a:srgbClr val="3F3F3F"/>
              </a:buClr>
              <a:buSzPts val="2800"/>
              <a:buChar char="•"/>
            </a:pPr>
            <a:r>
              <a:rPr lang="en-US">
                <a:solidFill>
                  <a:srgbClr val="3F3F3F"/>
                </a:solidFill>
              </a:rPr>
              <a:t>People with vision disability will have a difficult time contacting emergency services (ex. UTD and UTD Police).</a:t>
            </a:r>
            <a:endParaRPr/>
          </a:p>
        </p:txBody>
      </p:sp>
      <p:pic>
        <p:nvPicPr>
          <p:cNvPr descr="Workplace prejudice keeps blind people out of employment – Euractiv" id="112" name="Google Shape;112;p16"/>
          <p:cNvPicPr preferRelativeResize="0"/>
          <p:nvPr/>
        </p:nvPicPr>
        <p:blipFill rotWithShape="1">
          <a:blip r:embed="rId3">
            <a:alphaModFix/>
          </a:blip>
          <a:srcRect b="0" l="0" r="0" t="0"/>
          <a:stretch/>
        </p:blipFill>
        <p:spPr>
          <a:xfrm>
            <a:off x="7867650" y="4101353"/>
            <a:ext cx="3695211" cy="245731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7F6000"/>
              </a:buClr>
              <a:buSzPts val="4400"/>
              <a:buFont typeface="Calibri"/>
              <a:buNone/>
            </a:pPr>
            <a:r>
              <a:rPr lang="en-US">
                <a:solidFill>
                  <a:srgbClr val="7F6000"/>
                </a:solidFill>
                <a:latin typeface="Calibri"/>
                <a:ea typeface="Calibri"/>
                <a:cs typeface="Calibri"/>
                <a:sym typeface="Calibri"/>
              </a:rPr>
              <a:t>TO-BE </a:t>
            </a:r>
            <a:r>
              <a:rPr lang="en-US" sz="3200">
                <a:solidFill>
                  <a:srgbClr val="7F7F7F"/>
                </a:solidFill>
                <a:latin typeface="Arial"/>
                <a:ea typeface="Arial"/>
                <a:cs typeface="Arial"/>
                <a:sym typeface="Arial"/>
              </a:rPr>
              <a:t>(Solutions)</a:t>
            </a:r>
            <a:endParaRPr sz="3200"/>
          </a:p>
        </p:txBody>
      </p:sp>
      <p:sp>
        <p:nvSpPr>
          <p:cNvPr id="118" name="Google Shape;118;p1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3F3F3F"/>
              </a:buClr>
              <a:buSzPts val="2800"/>
              <a:buChar char="•"/>
            </a:pPr>
            <a:r>
              <a:rPr lang="en-US">
                <a:solidFill>
                  <a:srgbClr val="3F3F3F"/>
                </a:solidFill>
              </a:rPr>
              <a:t>Help blind people to travel safely indoor at UTD from one destination to another while avoiding obstacle.</a:t>
            </a:r>
            <a:endParaRPr/>
          </a:p>
          <a:p>
            <a:pPr indent="-228600" lvl="0" marL="228600" rtl="0" algn="l">
              <a:lnSpc>
                <a:spcPct val="90000"/>
              </a:lnSpc>
              <a:spcBef>
                <a:spcPts val="1000"/>
              </a:spcBef>
              <a:spcAft>
                <a:spcPts val="0"/>
              </a:spcAft>
              <a:buClr>
                <a:srgbClr val="3F3F3F"/>
              </a:buClr>
              <a:buSzPts val="2800"/>
              <a:buChar char="•"/>
            </a:pPr>
            <a:r>
              <a:rPr lang="en-US">
                <a:solidFill>
                  <a:srgbClr val="3F3F3F"/>
                </a:solidFill>
              </a:rPr>
              <a:t>For it to work we would need an assistant AI that will do the work for us.</a:t>
            </a:r>
            <a:endParaRPr/>
          </a:p>
          <a:p>
            <a:pPr indent="-228600" lvl="0" marL="228600" rtl="0" algn="l">
              <a:lnSpc>
                <a:spcPct val="90000"/>
              </a:lnSpc>
              <a:spcBef>
                <a:spcPts val="1000"/>
              </a:spcBef>
              <a:spcAft>
                <a:spcPts val="0"/>
              </a:spcAft>
              <a:buClr>
                <a:srgbClr val="3F3F3F"/>
              </a:buClr>
              <a:buSzPts val="2800"/>
              <a:buChar char="•"/>
            </a:pPr>
            <a:r>
              <a:rPr lang="en-US">
                <a:solidFill>
                  <a:srgbClr val="3F3F3F"/>
                </a:solidFill>
              </a:rPr>
              <a:t>Providing assistant services for emergency</a:t>
            </a:r>
            <a:endParaRPr/>
          </a:p>
        </p:txBody>
      </p:sp>
      <p:pic>
        <p:nvPicPr>
          <p:cNvPr descr="Anatomy of a Smile - Smile Esthetics 101" id="119" name="Google Shape;119;p17"/>
          <p:cNvPicPr preferRelativeResize="0"/>
          <p:nvPr/>
        </p:nvPicPr>
        <p:blipFill rotWithShape="1">
          <a:blip r:embed="rId3">
            <a:alphaModFix/>
          </a:blip>
          <a:srcRect b="0" l="0" r="0" t="0"/>
          <a:stretch/>
        </p:blipFill>
        <p:spPr>
          <a:xfrm>
            <a:off x="7969566" y="3662362"/>
            <a:ext cx="3384234" cy="25146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8"/>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7F6000"/>
              </a:buClr>
              <a:buSzPts val="4400"/>
              <a:buFont typeface="Calibri"/>
              <a:buNone/>
            </a:pPr>
            <a:r>
              <a:rPr lang="en-US">
                <a:solidFill>
                  <a:srgbClr val="7F6000"/>
                </a:solidFill>
                <a:latin typeface="Calibri"/>
                <a:ea typeface="Calibri"/>
                <a:cs typeface="Calibri"/>
                <a:sym typeface="Calibri"/>
              </a:rPr>
              <a:t>AS-IS Scenario 1</a:t>
            </a:r>
            <a:endParaRPr sz="3200"/>
          </a:p>
        </p:txBody>
      </p:sp>
      <p:sp>
        <p:nvSpPr>
          <p:cNvPr id="125" name="Google Shape;125;p18"/>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342900" lvl="0" marL="457200" rtl="0" algn="l">
              <a:lnSpc>
                <a:spcPct val="90000"/>
              </a:lnSpc>
              <a:spcBef>
                <a:spcPts val="1000"/>
              </a:spcBef>
              <a:spcAft>
                <a:spcPts val="0"/>
              </a:spcAft>
              <a:buSzPts val="1800"/>
              <a:buChar char="•"/>
            </a:pPr>
            <a:r>
              <a:rPr lang="en-US"/>
              <a:t>Timmy has glaucoma, a type of </a:t>
            </a:r>
            <a:r>
              <a:rPr lang="en-US"/>
              <a:t>blindness</a:t>
            </a:r>
            <a:r>
              <a:rPr lang="en-US"/>
              <a:t> where it limit of what Timmy can see around the surrounding area.</a:t>
            </a:r>
            <a:endParaRPr/>
          </a:p>
          <a:p>
            <a:pPr indent="-342900" lvl="0" marL="457200" rtl="0" algn="l">
              <a:lnSpc>
                <a:spcPct val="90000"/>
              </a:lnSpc>
              <a:spcBef>
                <a:spcPts val="0"/>
              </a:spcBef>
              <a:spcAft>
                <a:spcPts val="0"/>
              </a:spcAft>
              <a:buSzPts val="1800"/>
              <a:buChar char="•"/>
            </a:pPr>
            <a:r>
              <a:rPr lang="en-US"/>
              <a:t>Timmy is at UTD and his next class is in ECSW 1.365. While he’s walking there, Timmy bumps into multiple wall, glass door, wet sign, and chairs.</a:t>
            </a:r>
            <a:endParaRPr/>
          </a:p>
          <a:p>
            <a:pPr indent="-342900" lvl="0" marL="457200" rtl="0" algn="l">
              <a:lnSpc>
                <a:spcPct val="90000"/>
              </a:lnSpc>
              <a:spcBef>
                <a:spcPts val="0"/>
              </a:spcBef>
              <a:spcAft>
                <a:spcPts val="0"/>
              </a:spcAft>
              <a:buSzPts val="1800"/>
              <a:buChar char="•"/>
            </a:pPr>
            <a:r>
              <a:rPr lang="en-US"/>
              <a:t>Timmy become very sad and frustrated.</a:t>
            </a:r>
            <a:endParaRPr/>
          </a:p>
        </p:txBody>
      </p:sp>
      <p:pic>
        <p:nvPicPr>
          <p:cNvPr id="126" name="Google Shape;126;p18"/>
          <p:cNvPicPr preferRelativeResize="0"/>
          <p:nvPr/>
        </p:nvPicPr>
        <p:blipFill>
          <a:blip r:embed="rId3">
            <a:alphaModFix/>
          </a:blip>
          <a:stretch>
            <a:fillRect/>
          </a:stretch>
        </p:blipFill>
        <p:spPr>
          <a:xfrm>
            <a:off x="8759725" y="3613400"/>
            <a:ext cx="2588175" cy="3244600"/>
          </a:xfrm>
          <a:prstGeom prst="rect">
            <a:avLst/>
          </a:prstGeom>
          <a:noFill/>
          <a:ln>
            <a:noFill/>
          </a:ln>
        </p:spPr>
      </p:pic>
      <p:pic>
        <p:nvPicPr>
          <p:cNvPr id="127" name="Google Shape;127;p18"/>
          <p:cNvPicPr preferRelativeResize="0"/>
          <p:nvPr/>
        </p:nvPicPr>
        <p:blipFill>
          <a:blip r:embed="rId4">
            <a:alphaModFix/>
          </a:blip>
          <a:stretch>
            <a:fillRect/>
          </a:stretch>
        </p:blipFill>
        <p:spPr>
          <a:xfrm>
            <a:off x="3324653" y="4204150"/>
            <a:ext cx="5435072" cy="2653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7F6000"/>
              </a:buClr>
              <a:buSzPts val="4400"/>
              <a:buFont typeface="Calibri"/>
              <a:buNone/>
            </a:pPr>
            <a:r>
              <a:rPr lang="en-US">
                <a:solidFill>
                  <a:srgbClr val="7F6000"/>
                </a:solidFill>
                <a:latin typeface="Calibri"/>
                <a:ea typeface="Calibri"/>
                <a:cs typeface="Calibri"/>
                <a:sym typeface="Calibri"/>
              </a:rPr>
              <a:t>TO-BE</a:t>
            </a:r>
            <a:r>
              <a:rPr lang="en-US">
                <a:solidFill>
                  <a:srgbClr val="7F6000"/>
                </a:solidFill>
              </a:rPr>
              <a:t> Scenario 1</a:t>
            </a:r>
            <a:endParaRPr sz="3200"/>
          </a:p>
        </p:txBody>
      </p:sp>
      <p:sp>
        <p:nvSpPr>
          <p:cNvPr id="133" name="Google Shape;133;p19"/>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342900" lvl="0" marL="457200" rtl="0" algn="l">
              <a:lnSpc>
                <a:spcPct val="90000"/>
              </a:lnSpc>
              <a:spcBef>
                <a:spcPts val="0"/>
              </a:spcBef>
              <a:spcAft>
                <a:spcPts val="0"/>
              </a:spcAft>
              <a:buSzPts val="1800"/>
              <a:buChar char="•"/>
            </a:pPr>
            <a:r>
              <a:rPr lang="en-US"/>
              <a:t>To solve the problem, our</a:t>
            </a:r>
            <a:r>
              <a:rPr lang="en-US"/>
              <a:t> application will escort Timmy from one destination to another while safely avoiding obstacles that are in his way.</a:t>
            </a:r>
            <a:endParaRPr/>
          </a:p>
          <a:p>
            <a:pPr indent="-342900" lvl="0" marL="457200" rtl="0" algn="l">
              <a:lnSpc>
                <a:spcPct val="90000"/>
              </a:lnSpc>
              <a:spcBef>
                <a:spcPts val="0"/>
              </a:spcBef>
              <a:spcAft>
                <a:spcPts val="0"/>
              </a:spcAft>
              <a:buSzPts val="1800"/>
              <a:buChar char="•"/>
            </a:pPr>
            <a:r>
              <a:rPr lang="en-US"/>
              <a:t>That way Timmy can stay focus on getting his Software Engineering degree and be happy once again.</a:t>
            </a:r>
            <a:endParaRPr/>
          </a:p>
        </p:txBody>
      </p:sp>
      <p:pic>
        <p:nvPicPr>
          <p:cNvPr id="134" name="Google Shape;134;p19"/>
          <p:cNvPicPr preferRelativeResize="0"/>
          <p:nvPr/>
        </p:nvPicPr>
        <p:blipFill>
          <a:blip r:embed="rId3">
            <a:alphaModFix/>
          </a:blip>
          <a:stretch>
            <a:fillRect/>
          </a:stretch>
        </p:blipFill>
        <p:spPr>
          <a:xfrm>
            <a:off x="4530838" y="4510250"/>
            <a:ext cx="3130326" cy="23477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7F6000"/>
              </a:buClr>
              <a:buSzPts val="4400"/>
              <a:buFont typeface="Calibri"/>
              <a:buNone/>
            </a:pPr>
            <a:r>
              <a:rPr lang="en-US">
                <a:solidFill>
                  <a:srgbClr val="7F6000"/>
                </a:solidFill>
                <a:latin typeface="Calibri"/>
                <a:ea typeface="Calibri"/>
                <a:cs typeface="Calibri"/>
                <a:sym typeface="Calibri"/>
              </a:rPr>
              <a:t>AS-IS Scenario </a:t>
            </a:r>
            <a:r>
              <a:rPr lang="en-US">
                <a:solidFill>
                  <a:srgbClr val="7F6000"/>
                </a:solidFill>
              </a:rPr>
              <a:t>2</a:t>
            </a:r>
            <a:endParaRPr sz="3200"/>
          </a:p>
        </p:txBody>
      </p:sp>
      <p:sp>
        <p:nvSpPr>
          <p:cNvPr id="140" name="Google Shape;140;p20"/>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342900" lvl="0" marL="457200" rtl="0" algn="l">
              <a:lnSpc>
                <a:spcPct val="115000"/>
              </a:lnSpc>
              <a:spcBef>
                <a:spcPts val="1000"/>
              </a:spcBef>
              <a:spcAft>
                <a:spcPts val="0"/>
              </a:spcAft>
              <a:buSzPts val="1800"/>
              <a:buChar char="•"/>
            </a:pPr>
            <a:r>
              <a:rPr lang="en-US"/>
              <a:t>Tammy, a visitor at UTD, she has Achromatopsia. A </a:t>
            </a:r>
            <a:r>
              <a:rPr lang="en-US"/>
              <a:t>blindness</a:t>
            </a:r>
            <a:r>
              <a:rPr lang="en-US"/>
              <a:t> where she can not see colors, but only black and white.</a:t>
            </a:r>
            <a:endParaRPr/>
          </a:p>
          <a:p>
            <a:pPr indent="-342900" lvl="0" marL="457200" rtl="0" algn="l">
              <a:lnSpc>
                <a:spcPct val="115000"/>
              </a:lnSpc>
              <a:spcBef>
                <a:spcPts val="0"/>
              </a:spcBef>
              <a:spcAft>
                <a:spcPts val="0"/>
              </a:spcAft>
              <a:buSzPts val="1800"/>
              <a:buChar char="•"/>
            </a:pPr>
            <a:r>
              <a:rPr lang="en-US"/>
              <a:t>Tammy was looking for ECSW 1.365, but she can not find it due to the overpowering of the contrast on her eyes.</a:t>
            </a:r>
            <a:endParaRPr/>
          </a:p>
          <a:p>
            <a:pPr indent="-342900" lvl="0" marL="457200" rtl="0" algn="l">
              <a:lnSpc>
                <a:spcPct val="115000"/>
              </a:lnSpc>
              <a:spcBef>
                <a:spcPts val="0"/>
              </a:spcBef>
              <a:spcAft>
                <a:spcPts val="0"/>
              </a:spcAft>
              <a:buSzPts val="1800"/>
              <a:buChar char="•"/>
            </a:pPr>
            <a:r>
              <a:rPr lang="en-US"/>
              <a:t>Tammy become sad and angry.</a:t>
            </a:r>
            <a:endParaRPr/>
          </a:p>
        </p:txBody>
      </p:sp>
      <p:pic>
        <p:nvPicPr>
          <p:cNvPr id="141" name="Google Shape;141;p20"/>
          <p:cNvPicPr preferRelativeResize="0"/>
          <p:nvPr/>
        </p:nvPicPr>
        <p:blipFill>
          <a:blip r:embed="rId3">
            <a:alphaModFix/>
          </a:blip>
          <a:stretch>
            <a:fillRect/>
          </a:stretch>
        </p:blipFill>
        <p:spPr>
          <a:xfrm>
            <a:off x="8594025" y="3407423"/>
            <a:ext cx="2759774" cy="3450578"/>
          </a:xfrm>
          <a:prstGeom prst="rect">
            <a:avLst/>
          </a:prstGeom>
          <a:noFill/>
          <a:ln>
            <a:noFill/>
          </a:ln>
        </p:spPr>
      </p:pic>
      <p:pic>
        <p:nvPicPr>
          <p:cNvPr id="142" name="Google Shape;142;p20"/>
          <p:cNvPicPr preferRelativeResize="0"/>
          <p:nvPr/>
        </p:nvPicPr>
        <p:blipFill>
          <a:blip r:embed="rId4">
            <a:alphaModFix/>
          </a:blip>
          <a:stretch>
            <a:fillRect/>
          </a:stretch>
        </p:blipFill>
        <p:spPr>
          <a:xfrm>
            <a:off x="4714550" y="4269825"/>
            <a:ext cx="3879475" cy="25881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7F6000"/>
              </a:buClr>
              <a:buSzPts val="4400"/>
              <a:buFont typeface="Calibri"/>
              <a:buNone/>
            </a:pPr>
            <a:r>
              <a:rPr lang="en-US">
                <a:solidFill>
                  <a:srgbClr val="7F6000"/>
                </a:solidFill>
                <a:latin typeface="Calibri"/>
                <a:ea typeface="Calibri"/>
                <a:cs typeface="Calibri"/>
                <a:sym typeface="Calibri"/>
              </a:rPr>
              <a:t>TO-BE</a:t>
            </a:r>
            <a:r>
              <a:rPr lang="en-US">
                <a:solidFill>
                  <a:srgbClr val="7F6000"/>
                </a:solidFill>
              </a:rPr>
              <a:t> Scenario 2</a:t>
            </a:r>
            <a:endParaRPr sz="3200"/>
          </a:p>
        </p:txBody>
      </p:sp>
      <p:sp>
        <p:nvSpPr>
          <p:cNvPr id="148" name="Google Shape;148;p21"/>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342900" lvl="0" marL="457200" rtl="0" algn="l">
              <a:lnSpc>
                <a:spcPct val="90000"/>
              </a:lnSpc>
              <a:spcBef>
                <a:spcPts val="0"/>
              </a:spcBef>
              <a:spcAft>
                <a:spcPts val="0"/>
              </a:spcAft>
              <a:buSzPts val="1800"/>
              <a:buChar char="•"/>
            </a:pPr>
            <a:r>
              <a:rPr lang="en-US"/>
              <a:t>O</a:t>
            </a:r>
            <a:r>
              <a:rPr lang="en-US"/>
              <a:t>ur application will guide Tammy safely from her current location to the room that she was looking for, while avoiding obstacles.</a:t>
            </a:r>
            <a:endParaRPr/>
          </a:p>
          <a:p>
            <a:pPr indent="-342900" lvl="0" marL="457200" rtl="0" algn="l">
              <a:lnSpc>
                <a:spcPct val="90000"/>
              </a:lnSpc>
              <a:spcBef>
                <a:spcPts val="0"/>
              </a:spcBef>
              <a:spcAft>
                <a:spcPts val="0"/>
              </a:spcAft>
              <a:buSzPts val="1800"/>
              <a:buChar char="•"/>
            </a:pPr>
            <a:r>
              <a:rPr lang="en-US"/>
              <a:t>That way Tammy would likely to choose UTD for her school</a:t>
            </a:r>
            <a:endParaRPr/>
          </a:p>
        </p:txBody>
      </p:sp>
      <p:pic>
        <p:nvPicPr>
          <p:cNvPr id="149" name="Google Shape;149;p21"/>
          <p:cNvPicPr preferRelativeResize="0"/>
          <p:nvPr/>
        </p:nvPicPr>
        <p:blipFill>
          <a:blip r:embed="rId3">
            <a:alphaModFix/>
          </a:blip>
          <a:stretch>
            <a:fillRect/>
          </a:stretch>
        </p:blipFill>
        <p:spPr>
          <a:xfrm>
            <a:off x="4530825" y="3829075"/>
            <a:ext cx="3130326" cy="23477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2013 - 2022 Theme">
  <a:themeElements>
    <a:clrScheme name="Office 2013 - 2022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